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76" r:id="rId9"/>
    <p:sldId id="277" r:id="rId10"/>
    <p:sldId id="263" r:id="rId11"/>
    <p:sldId id="264" r:id="rId12"/>
    <p:sldId id="265" r:id="rId13"/>
    <p:sldId id="267" r:id="rId14"/>
    <p:sldId id="269" r:id="rId15"/>
    <p:sldId id="270" r:id="rId16"/>
    <p:sldId id="274" r:id="rId17"/>
    <p:sldId id="272" r:id="rId18"/>
    <p:sldId id="273" r:id="rId19"/>
    <p:sldId id="271" r:id="rId20"/>
    <p:sldId id="268" r:id="rId21"/>
    <p:sldId id="275" r:id="rId22"/>
    <p:sldId id="26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6" d="100"/>
          <a:sy n="96" d="100"/>
        </p:scale>
        <p:origin x="-222"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1" Type="http://schemas.openxmlformats.org/officeDocument/2006/relationships/hyperlink" Target="https://ucenici.com/dodatni-bodovi-za-upis-srednju-skolu/"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ucenici.com/dodatni-bodovi-za-upis-srednju-skolu/"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B3311-FA39-4DD5-9301-5B4A742B41B3}"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262E3C30-807A-42A0-BD27-53800A52A0BB}">
      <dgm:prSet/>
      <dgm:spPr/>
      <dgm:t>
        <a:bodyPr/>
        <a:lstStyle/>
        <a:p>
          <a:r>
            <a:rPr lang="hr-HR"/>
            <a:t>U srednju školu upisuju se kandidati koji su završili ili završavaju osnovno obrazovanje u 2020. godini. </a:t>
          </a:r>
          <a:endParaRPr lang="en-US"/>
        </a:p>
      </dgm:t>
    </dgm:pt>
    <dgm:pt modelId="{5BA94957-3FD4-4A88-9044-75E54FD5F1AF}" type="parTrans" cxnId="{9C3FB0CE-8108-458E-B47A-E0587EA9FA05}">
      <dgm:prSet/>
      <dgm:spPr/>
      <dgm:t>
        <a:bodyPr/>
        <a:lstStyle/>
        <a:p>
          <a:endParaRPr lang="en-US"/>
        </a:p>
      </dgm:t>
    </dgm:pt>
    <dgm:pt modelId="{60689AB1-29E0-4149-AA5A-0A84D6A2C5BC}" type="sibTrans" cxnId="{9C3FB0CE-8108-458E-B47A-E0587EA9FA05}">
      <dgm:prSet/>
      <dgm:spPr/>
      <dgm:t>
        <a:bodyPr/>
        <a:lstStyle/>
        <a:p>
          <a:endParaRPr lang="en-US"/>
        </a:p>
      </dgm:t>
    </dgm:pt>
    <dgm:pt modelId="{36CCFA2D-6B1A-454E-8258-592DADFEC80A}">
      <dgm:prSet/>
      <dgm:spPr/>
      <dgm:t>
        <a:bodyPr/>
        <a:lstStyle/>
        <a:p>
          <a:r>
            <a:rPr lang="hr-HR"/>
            <a:t>Za upis u I. razred srednje škole kandidatima se vrednuju i boduju </a:t>
          </a:r>
          <a:endParaRPr lang="en-US"/>
        </a:p>
      </dgm:t>
    </dgm:pt>
    <dgm:pt modelId="{F9043ADB-8E09-4754-AC6B-2239CDFE67D7}" type="parTrans" cxnId="{8CD0BFB0-D236-4C2C-9CA0-29B1956C44A0}">
      <dgm:prSet/>
      <dgm:spPr/>
      <dgm:t>
        <a:bodyPr/>
        <a:lstStyle/>
        <a:p>
          <a:endParaRPr lang="en-US"/>
        </a:p>
      </dgm:t>
    </dgm:pt>
    <dgm:pt modelId="{7FD8B50B-B5DB-440D-AC25-12A1E0E1CACC}" type="sibTrans" cxnId="{8CD0BFB0-D236-4C2C-9CA0-29B1956C44A0}">
      <dgm:prSet/>
      <dgm:spPr/>
      <dgm:t>
        <a:bodyPr/>
        <a:lstStyle/>
        <a:p>
          <a:endParaRPr lang="en-US"/>
        </a:p>
      </dgm:t>
    </dgm:pt>
    <dgm:pt modelId="{94F7B887-D80F-412C-88BA-9D02417339F7}">
      <dgm:prSet/>
      <dgm:spPr/>
      <dgm:t>
        <a:bodyPr/>
        <a:lstStyle/>
        <a:p>
          <a:r>
            <a:rPr lang="hr-HR" dirty="0"/>
            <a:t>- zajednički, dodatni i poseban element</a:t>
          </a:r>
          <a:endParaRPr lang="en-US" dirty="0"/>
        </a:p>
      </dgm:t>
    </dgm:pt>
    <dgm:pt modelId="{222AB223-1E70-43E1-93C5-C56EF2AEC91D}" type="parTrans" cxnId="{6F514AF4-CE8E-43B1-B193-CF4110E81C31}">
      <dgm:prSet/>
      <dgm:spPr/>
      <dgm:t>
        <a:bodyPr/>
        <a:lstStyle/>
        <a:p>
          <a:endParaRPr lang="en-US"/>
        </a:p>
      </dgm:t>
    </dgm:pt>
    <dgm:pt modelId="{D0D17DBD-73B3-4B42-B51C-8E77883BFE5F}" type="sibTrans" cxnId="{6F514AF4-CE8E-43B1-B193-CF4110E81C31}">
      <dgm:prSet/>
      <dgm:spPr/>
      <dgm:t>
        <a:bodyPr/>
        <a:lstStyle/>
        <a:p>
          <a:endParaRPr lang="en-US"/>
        </a:p>
      </dgm:t>
    </dgm:pt>
    <dgm:pt modelId="{C8647FAB-9259-4E52-8517-8450860A890D}" type="pres">
      <dgm:prSet presAssocID="{E14B3311-FA39-4DD5-9301-5B4A742B41B3}" presName="diagram" presStyleCnt="0">
        <dgm:presLayoutVars>
          <dgm:chPref val="1"/>
          <dgm:dir/>
          <dgm:animOne val="branch"/>
          <dgm:animLvl val="lvl"/>
          <dgm:resizeHandles/>
        </dgm:presLayoutVars>
      </dgm:prSet>
      <dgm:spPr/>
      <dgm:t>
        <a:bodyPr/>
        <a:lstStyle/>
        <a:p>
          <a:endParaRPr lang="hr-HR"/>
        </a:p>
      </dgm:t>
    </dgm:pt>
    <dgm:pt modelId="{A4769EBE-771E-4034-9BCF-E563869389A2}" type="pres">
      <dgm:prSet presAssocID="{262E3C30-807A-42A0-BD27-53800A52A0BB}" presName="root" presStyleCnt="0"/>
      <dgm:spPr/>
    </dgm:pt>
    <dgm:pt modelId="{41DC3570-4F2A-4BE4-BB24-0AB6B2FA4C07}" type="pres">
      <dgm:prSet presAssocID="{262E3C30-807A-42A0-BD27-53800A52A0BB}" presName="rootComposite" presStyleCnt="0"/>
      <dgm:spPr/>
    </dgm:pt>
    <dgm:pt modelId="{29B55B27-9A9A-400D-846F-23FB3027A14E}" type="pres">
      <dgm:prSet presAssocID="{262E3C30-807A-42A0-BD27-53800A52A0BB}" presName="rootText" presStyleLbl="node1" presStyleIdx="0" presStyleCnt="3"/>
      <dgm:spPr/>
      <dgm:t>
        <a:bodyPr/>
        <a:lstStyle/>
        <a:p>
          <a:endParaRPr lang="hr-HR"/>
        </a:p>
      </dgm:t>
    </dgm:pt>
    <dgm:pt modelId="{6B35D486-45A8-419E-B1B3-474B3C45948A}" type="pres">
      <dgm:prSet presAssocID="{262E3C30-807A-42A0-BD27-53800A52A0BB}" presName="rootConnector" presStyleLbl="node1" presStyleIdx="0" presStyleCnt="3"/>
      <dgm:spPr/>
      <dgm:t>
        <a:bodyPr/>
        <a:lstStyle/>
        <a:p>
          <a:endParaRPr lang="hr-HR"/>
        </a:p>
      </dgm:t>
    </dgm:pt>
    <dgm:pt modelId="{A3AD3864-DEAC-46E1-9696-F8288384D84A}" type="pres">
      <dgm:prSet presAssocID="{262E3C30-807A-42A0-BD27-53800A52A0BB}" presName="childShape" presStyleCnt="0"/>
      <dgm:spPr/>
    </dgm:pt>
    <dgm:pt modelId="{B0F93FD6-CDC1-4E03-96D7-453575BAF0B2}" type="pres">
      <dgm:prSet presAssocID="{36CCFA2D-6B1A-454E-8258-592DADFEC80A}" presName="root" presStyleCnt="0"/>
      <dgm:spPr/>
    </dgm:pt>
    <dgm:pt modelId="{8BE0466C-7F75-47AC-8980-25ABF18E1EF0}" type="pres">
      <dgm:prSet presAssocID="{36CCFA2D-6B1A-454E-8258-592DADFEC80A}" presName="rootComposite" presStyleCnt="0"/>
      <dgm:spPr/>
    </dgm:pt>
    <dgm:pt modelId="{CEBF014A-6C52-4FA5-BE8B-6078FBFE3F83}" type="pres">
      <dgm:prSet presAssocID="{36CCFA2D-6B1A-454E-8258-592DADFEC80A}" presName="rootText" presStyleLbl="node1" presStyleIdx="1" presStyleCnt="3"/>
      <dgm:spPr/>
      <dgm:t>
        <a:bodyPr/>
        <a:lstStyle/>
        <a:p>
          <a:endParaRPr lang="hr-HR"/>
        </a:p>
      </dgm:t>
    </dgm:pt>
    <dgm:pt modelId="{6ABA427F-F666-4180-9805-C5077515D44F}" type="pres">
      <dgm:prSet presAssocID="{36CCFA2D-6B1A-454E-8258-592DADFEC80A}" presName="rootConnector" presStyleLbl="node1" presStyleIdx="1" presStyleCnt="3"/>
      <dgm:spPr/>
      <dgm:t>
        <a:bodyPr/>
        <a:lstStyle/>
        <a:p>
          <a:endParaRPr lang="hr-HR"/>
        </a:p>
      </dgm:t>
    </dgm:pt>
    <dgm:pt modelId="{D711B752-2CF6-4DBD-A933-6D715A0FDB30}" type="pres">
      <dgm:prSet presAssocID="{36CCFA2D-6B1A-454E-8258-592DADFEC80A}" presName="childShape" presStyleCnt="0"/>
      <dgm:spPr/>
    </dgm:pt>
    <dgm:pt modelId="{2A4803B9-1405-4194-8990-765CB3E0FFF8}" type="pres">
      <dgm:prSet presAssocID="{94F7B887-D80F-412C-88BA-9D02417339F7}" presName="root" presStyleCnt="0"/>
      <dgm:spPr/>
    </dgm:pt>
    <dgm:pt modelId="{6D1E1810-29C1-44D1-858D-A02B249D51C4}" type="pres">
      <dgm:prSet presAssocID="{94F7B887-D80F-412C-88BA-9D02417339F7}" presName="rootComposite" presStyleCnt="0"/>
      <dgm:spPr/>
    </dgm:pt>
    <dgm:pt modelId="{74EEF5FF-93C7-4373-883B-6352880DF4B5}" type="pres">
      <dgm:prSet presAssocID="{94F7B887-D80F-412C-88BA-9D02417339F7}" presName="rootText" presStyleLbl="node1" presStyleIdx="2" presStyleCnt="3"/>
      <dgm:spPr/>
      <dgm:t>
        <a:bodyPr/>
        <a:lstStyle/>
        <a:p>
          <a:endParaRPr lang="hr-HR"/>
        </a:p>
      </dgm:t>
    </dgm:pt>
    <dgm:pt modelId="{9A98CE94-8791-46B4-9037-D8FBB406300C}" type="pres">
      <dgm:prSet presAssocID="{94F7B887-D80F-412C-88BA-9D02417339F7}" presName="rootConnector" presStyleLbl="node1" presStyleIdx="2" presStyleCnt="3"/>
      <dgm:spPr/>
      <dgm:t>
        <a:bodyPr/>
        <a:lstStyle/>
        <a:p>
          <a:endParaRPr lang="hr-HR"/>
        </a:p>
      </dgm:t>
    </dgm:pt>
    <dgm:pt modelId="{518CEE66-5A70-493D-9152-1455126EACBD}" type="pres">
      <dgm:prSet presAssocID="{94F7B887-D80F-412C-88BA-9D02417339F7}" presName="childShape" presStyleCnt="0"/>
      <dgm:spPr/>
    </dgm:pt>
  </dgm:ptLst>
  <dgm:cxnLst>
    <dgm:cxn modelId="{6F514AF4-CE8E-43B1-B193-CF4110E81C31}" srcId="{E14B3311-FA39-4DD5-9301-5B4A742B41B3}" destId="{94F7B887-D80F-412C-88BA-9D02417339F7}" srcOrd="2" destOrd="0" parTransId="{222AB223-1E70-43E1-93C5-C56EF2AEC91D}" sibTransId="{D0D17DBD-73B3-4B42-B51C-8E77883BFE5F}"/>
    <dgm:cxn modelId="{D09C5812-CB67-4D7C-81F9-1CF86782945C}" type="presOf" srcId="{262E3C30-807A-42A0-BD27-53800A52A0BB}" destId="{29B55B27-9A9A-400D-846F-23FB3027A14E}" srcOrd="0" destOrd="0" presId="urn:microsoft.com/office/officeart/2005/8/layout/hierarchy3"/>
    <dgm:cxn modelId="{214F763D-56F6-4194-92B7-180D3BDF3325}" type="presOf" srcId="{94F7B887-D80F-412C-88BA-9D02417339F7}" destId="{9A98CE94-8791-46B4-9037-D8FBB406300C}" srcOrd="1" destOrd="0" presId="urn:microsoft.com/office/officeart/2005/8/layout/hierarchy3"/>
    <dgm:cxn modelId="{BAEA5501-426C-4030-B021-D7D4C68D7C19}" type="presOf" srcId="{94F7B887-D80F-412C-88BA-9D02417339F7}" destId="{74EEF5FF-93C7-4373-883B-6352880DF4B5}" srcOrd="0" destOrd="0" presId="urn:microsoft.com/office/officeart/2005/8/layout/hierarchy3"/>
    <dgm:cxn modelId="{9C3FB0CE-8108-458E-B47A-E0587EA9FA05}" srcId="{E14B3311-FA39-4DD5-9301-5B4A742B41B3}" destId="{262E3C30-807A-42A0-BD27-53800A52A0BB}" srcOrd="0" destOrd="0" parTransId="{5BA94957-3FD4-4A88-9044-75E54FD5F1AF}" sibTransId="{60689AB1-29E0-4149-AA5A-0A84D6A2C5BC}"/>
    <dgm:cxn modelId="{8CD0BFB0-D236-4C2C-9CA0-29B1956C44A0}" srcId="{E14B3311-FA39-4DD5-9301-5B4A742B41B3}" destId="{36CCFA2D-6B1A-454E-8258-592DADFEC80A}" srcOrd="1" destOrd="0" parTransId="{F9043ADB-8E09-4754-AC6B-2239CDFE67D7}" sibTransId="{7FD8B50B-B5DB-440D-AC25-12A1E0E1CACC}"/>
    <dgm:cxn modelId="{9EFFE352-0D23-448B-B6A0-40C17A90F183}" type="presOf" srcId="{36CCFA2D-6B1A-454E-8258-592DADFEC80A}" destId="{CEBF014A-6C52-4FA5-BE8B-6078FBFE3F83}" srcOrd="0" destOrd="0" presId="urn:microsoft.com/office/officeart/2005/8/layout/hierarchy3"/>
    <dgm:cxn modelId="{C92EBE9D-CD0B-45D9-901E-8034CDE978C0}" type="presOf" srcId="{E14B3311-FA39-4DD5-9301-5B4A742B41B3}" destId="{C8647FAB-9259-4E52-8517-8450860A890D}" srcOrd="0" destOrd="0" presId="urn:microsoft.com/office/officeart/2005/8/layout/hierarchy3"/>
    <dgm:cxn modelId="{3F92DB2D-F5FD-44B0-8813-62E583D06F8E}" type="presOf" srcId="{262E3C30-807A-42A0-BD27-53800A52A0BB}" destId="{6B35D486-45A8-419E-B1B3-474B3C45948A}" srcOrd="1" destOrd="0" presId="urn:microsoft.com/office/officeart/2005/8/layout/hierarchy3"/>
    <dgm:cxn modelId="{EDB855F4-E606-4569-BF33-9E5A4BB03927}" type="presOf" srcId="{36CCFA2D-6B1A-454E-8258-592DADFEC80A}" destId="{6ABA427F-F666-4180-9805-C5077515D44F}" srcOrd="1" destOrd="0" presId="urn:microsoft.com/office/officeart/2005/8/layout/hierarchy3"/>
    <dgm:cxn modelId="{A2AC5984-2B76-4C68-A6ED-0F28AE00ED70}" type="presParOf" srcId="{C8647FAB-9259-4E52-8517-8450860A890D}" destId="{A4769EBE-771E-4034-9BCF-E563869389A2}" srcOrd="0" destOrd="0" presId="urn:microsoft.com/office/officeart/2005/8/layout/hierarchy3"/>
    <dgm:cxn modelId="{D6CDE0CC-5099-4FF4-B1F1-B34CEB6F2CF7}" type="presParOf" srcId="{A4769EBE-771E-4034-9BCF-E563869389A2}" destId="{41DC3570-4F2A-4BE4-BB24-0AB6B2FA4C07}" srcOrd="0" destOrd="0" presId="urn:microsoft.com/office/officeart/2005/8/layout/hierarchy3"/>
    <dgm:cxn modelId="{A70D8C89-5CB9-42F9-BB63-94635C3DCA7A}" type="presParOf" srcId="{41DC3570-4F2A-4BE4-BB24-0AB6B2FA4C07}" destId="{29B55B27-9A9A-400D-846F-23FB3027A14E}" srcOrd="0" destOrd="0" presId="urn:microsoft.com/office/officeart/2005/8/layout/hierarchy3"/>
    <dgm:cxn modelId="{1657F2CF-EF69-44F9-8FF6-09B3783B3E05}" type="presParOf" srcId="{41DC3570-4F2A-4BE4-BB24-0AB6B2FA4C07}" destId="{6B35D486-45A8-419E-B1B3-474B3C45948A}" srcOrd="1" destOrd="0" presId="urn:microsoft.com/office/officeart/2005/8/layout/hierarchy3"/>
    <dgm:cxn modelId="{4BE94B6D-D5D5-4994-9E9C-58E1FD40DB93}" type="presParOf" srcId="{A4769EBE-771E-4034-9BCF-E563869389A2}" destId="{A3AD3864-DEAC-46E1-9696-F8288384D84A}" srcOrd="1" destOrd="0" presId="urn:microsoft.com/office/officeart/2005/8/layout/hierarchy3"/>
    <dgm:cxn modelId="{422E4598-D0D3-4453-955A-88950517D963}" type="presParOf" srcId="{C8647FAB-9259-4E52-8517-8450860A890D}" destId="{B0F93FD6-CDC1-4E03-96D7-453575BAF0B2}" srcOrd="1" destOrd="0" presId="urn:microsoft.com/office/officeart/2005/8/layout/hierarchy3"/>
    <dgm:cxn modelId="{04162E78-9B7C-4C3B-80F2-4DAC4594FCB2}" type="presParOf" srcId="{B0F93FD6-CDC1-4E03-96D7-453575BAF0B2}" destId="{8BE0466C-7F75-47AC-8980-25ABF18E1EF0}" srcOrd="0" destOrd="0" presId="urn:microsoft.com/office/officeart/2005/8/layout/hierarchy3"/>
    <dgm:cxn modelId="{69D0CC99-C131-4951-8C6B-FF92686619CE}" type="presParOf" srcId="{8BE0466C-7F75-47AC-8980-25ABF18E1EF0}" destId="{CEBF014A-6C52-4FA5-BE8B-6078FBFE3F83}" srcOrd="0" destOrd="0" presId="urn:microsoft.com/office/officeart/2005/8/layout/hierarchy3"/>
    <dgm:cxn modelId="{F2267A77-FA5B-4D49-82C3-3F20A1D165E2}" type="presParOf" srcId="{8BE0466C-7F75-47AC-8980-25ABF18E1EF0}" destId="{6ABA427F-F666-4180-9805-C5077515D44F}" srcOrd="1" destOrd="0" presId="urn:microsoft.com/office/officeart/2005/8/layout/hierarchy3"/>
    <dgm:cxn modelId="{C2C954BB-C8A9-4A9D-A6A4-264799B86CEC}" type="presParOf" srcId="{B0F93FD6-CDC1-4E03-96D7-453575BAF0B2}" destId="{D711B752-2CF6-4DBD-A933-6D715A0FDB30}" srcOrd="1" destOrd="0" presId="urn:microsoft.com/office/officeart/2005/8/layout/hierarchy3"/>
    <dgm:cxn modelId="{46EF3D43-4AE1-43C8-85CD-5BDAADC8AF6C}" type="presParOf" srcId="{C8647FAB-9259-4E52-8517-8450860A890D}" destId="{2A4803B9-1405-4194-8990-765CB3E0FFF8}" srcOrd="2" destOrd="0" presId="urn:microsoft.com/office/officeart/2005/8/layout/hierarchy3"/>
    <dgm:cxn modelId="{9DB9C968-5EFB-4C4D-AC12-4B93A0F42171}" type="presParOf" srcId="{2A4803B9-1405-4194-8990-765CB3E0FFF8}" destId="{6D1E1810-29C1-44D1-858D-A02B249D51C4}" srcOrd="0" destOrd="0" presId="urn:microsoft.com/office/officeart/2005/8/layout/hierarchy3"/>
    <dgm:cxn modelId="{AD34C081-1322-4E2B-96A9-4647A875E310}" type="presParOf" srcId="{6D1E1810-29C1-44D1-858D-A02B249D51C4}" destId="{74EEF5FF-93C7-4373-883B-6352880DF4B5}" srcOrd="0" destOrd="0" presId="urn:microsoft.com/office/officeart/2005/8/layout/hierarchy3"/>
    <dgm:cxn modelId="{5BE93EAD-A9AD-4809-9323-CBB808289F83}" type="presParOf" srcId="{6D1E1810-29C1-44D1-858D-A02B249D51C4}" destId="{9A98CE94-8791-46B4-9037-D8FBB406300C}" srcOrd="1" destOrd="0" presId="urn:microsoft.com/office/officeart/2005/8/layout/hierarchy3"/>
    <dgm:cxn modelId="{094FB44B-BFAE-49AF-8463-9DBA839E2389}" type="presParOf" srcId="{2A4803B9-1405-4194-8990-765CB3E0FFF8}" destId="{518CEE66-5A70-493D-9152-1455126EACB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0D957D-D97C-469D-B631-F7B89F2AB95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1A6BDBD-B770-421B-8BA4-ADDD3B9A0339}">
      <dgm:prSet/>
      <dgm:spPr/>
      <dgm:t>
        <a:bodyPr/>
        <a:lstStyle/>
        <a:p>
          <a:r>
            <a:rPr lang="hr-HR"/>
            <a:t>Ako kandidat uoči bilo kakvu nepravilnost, potrebno je odmah učiniti sljedeće: </a:t>
          </a:r>
          <a:endParaRPr lang="en-US"/>
        </a:p>
      </dgm:t>
    </dgm:pt>
    <dgm:pt modelId="{5B717C4E-5F7B-4432-882F-F5725737D363}" type="parTrans" cxnId="{C9E522F0-8163-4F15-A094-3C1D4A5F53C2}">
      <dgm:prSet/>
      <dgm:spPr/>
      <dgm:t>
        <a:bodyPr/>
        <a:lstStyle/>
        <a:p>
          <a:endParaRPr lang="en-US"/>
        </a:p>
      </dgm:t>
    </dgm:pt>
    <dgm:pt modelId="{33CBBA31-31AC-4552-8B3B-DDEC94441DBA}" type="sibTrans" cxnId="{C9E522F0-8163-4F15-A094-3C1D4A5F53C2}">
      <dgm:prSet/>
      <dgm:spPr/>
      <dgm:t>
        <a:bodyPr/>
        <a:lstStyle/>
        <a:p>
          <a:endParaRPr lang="en-US"/>
        </a:p>
      </dgm:t>
    </dgm:pt>
    <dgm:pt modelId="{73859B26-36CD-4EC2-B900-A9E5EF24B598}">
      <dgm:prSet/>
      <dgm:spPr/>
      <dgm:t>
        <a:bodyPr/>
        <a:lstStyle/>
        <a:p>
          <a:r>
            <a:rPr lang="hr-HR"/>
            <a:t>• za netočno ili nepotpuno unesene ocjene ili osobne podatke, kandidat odmah treba obavijestiti razrednika u svojoj školi, </a:t>
          </a:r>
          <a:endParaRPr lang="en-US"/>
        </a:p>
      </dgm:t>
    </dgm:pt>
    <dgm:pt modelId="{787C0C38-4D7F-4D8E-8377-ECC5EBDE0A0E}" type="parTrans" cxnId="{FD1A591D-3090-4876-B52B-A330463F90A8}">
      <dgm:prSet/>
      <dgm:spPr/>
      <dgm:t>
        <a:bodyPr/>
        <a:lstStyle/>
        <a:p>
          <a:endParaRPr lang="en-US"/>
        </a:p>
      </dgm:t>
    </dgm:pt>
    <dgm:pt modelId="{2BECE1E9-AB7B-478A-B0BE-7C9D2C198A46}" type="sibTrans" cxnId="{FD1A591D-3090-4876-B52B-A330463F90A8}">
      <dgm:prSet/>
      <dgm:spPr/>
      <dgm:t>
        <a:bodyPr/>
        <a:lstStyle/>
        <a:p>
          <a:endParaRPr lang="en-US"/>
        </a:p>
      </dgm:t>
    </dgm:pt>
    <dgm:pt modelId="{66482150-68C6-4428-9B3B-DF7198A0A342}">
      <dgm:prSet/>
      <dgm:spPr/>
      <dgm:t>
        <a:bodyPr/>
        <a:lstStyle/>
        <a:p>
          <a:r>
            <a:rPr lang="hr-HR"/>
            <a:t>• u slučaju nepravilnosti u ocjenjivanju ispita sposobnosti i darovitosti potrebno je žurno kontaktirati srednju školu koja je ispit provela; </a:t>
          </a:r>
          <a:endParaRPr lang="en-US"/>
        </a:p>
      </dgm:t>
    </dgm:pt>
    <dgm:pt modelId="{5509B718-7143-4B83-9EDC-4B0EE658DE59}" type="parTrans" cxnId="{81C41203-1D57-4741-8EDF-A546AF661E59}">
      <dgm:prSet/>
      <dgm:spPr/>
      <dgm:t>
        <a:bodyPr/>
        <a:lstStyle/>
        <a:p>
          <a:endParaRPr lang="en-US"/>
        </a:p>
      </dgm:t>
    </dgm:pt>
    <dgm:pt modelId="{9BC86BCE-D308-471C-944A-B111877074CF}" type="sibTrans" cxnId="{81C41203-1D57-4741-8EDF-A546AF661E59}">
      <dgm:prSet/>
      <dgm:spPr/>
      <dgm:t>
        <a:bodyPr/>
        <a:lstStyle/>
        <a:p>
          <a:endParaRPr lang="en-US"/>
        </a:p>
      </dgm:t>
    </dgm:pt>
    <dgm:pt modelId="{4970CCEA-1261-4243-B4C2-EB9E562A8532}">
      <dgm:prSet/>
      <dgm:spPr/>
      <dgm:t>
        <a:bodyPr/>
        <a:lstStyle/>
        <a:p>
          <a:r>
            <a:rPr lang="hr-HR"/>
            <a:t>• ako se na gore navedeni način ne isprave ili ne upotpune podaci, kandidati imaju mogućnost podnošenja prigovora i obrascem za prigovor koji će biti dostupan na mrežnoj stranici: www.upisi.hr. Na ovaj način prigovor se podnosi tek ako drugačije nije bilo moguće razriješiti nepravilnost. </a:t>
          </a:r>
          <a:endParaRPr lang="en-US"/>
        </a:p>
      </dgm:t>
    </dgm:pt>
    <dgm:pt modelId="{3D82AB6E-6773-4686-99CC-4B2BE2884108}" type="parTrans" cxnId="{9EC8E442-0173-4D01-B052-74FDABE983B3}">
      <dgm:prSet/>
      <dgm:spPr/>
      <dgm:t>
        <a:bodyPr/>
        <a:lstStyle/>
        <a:p>
          <a:endParaRPr lang="en-US"/>
        </a:p>
      </dgm:t>
    </dgm:pt>
    <dgm:pt modelId="{85C90F85-941D-4764-9AD3-174E89382FCC}" type="sibTrans" cxnId="{9EC8E442-0173-4D01-B052-74FDABE983B3}">
      <dgm:prSet/>
      <dgm:spPr/>
      <dgm:t>
        <a:bodyPr/>
        <a:lstStyle/>
        <a:p>
          <a:endParaRPr lang="en-US"/>
        </a:p>
      </dgm:t>
    </dgm:pt>
    <dgm:pt modelId="{21D4CDB8-7E21-4FFD-BD4B-4AF500904A85}">
      <dgm:prSet/>
      <dgm:spPr/>
      <dgm:t>
        <a:bodyPr/>
        <a:lstStyle/>
        <a:p>
          <a:r>
            <a:rPr lang="hr-HR"/>
            <a:t>Za navedene prigovore rokovi su navedeni u poglavlju Kalendar ove publikacije</a:t>
          </a:r>
          <a:endParaRPr lang="en-US"/>
        </a:p>
      </dgm:t>
    </dgm:pt>
    <dgm:pt modelId="{96A5221F-BEAF-4BB3-B37F-A326C7D1E762}" type="parTrans" cxnId="{51ED1235-5F7C-4EF5-8AC3-782CE5C4E72B}">
      <dgm:prSet/>
      <dgm:spPr/>
      <dgm:t>
        <a:bodyPr/>
        <a:lstStyle/>
        <a:p>
          <a:endParaRPr lang="en-US"/>
        </a:p>
      </dgm:t>
    </dgm:pt>
    <dgm:pt modelId="{1B327396-F2AD-451A-873F-F5C6780762AA}" type="sibTrans" cxnId="{51ED1235-5F7C-4EF5-8AC3-782CE5C4E72B}">
      <dgm:prSet/>
      <dgm:spPr/>
      <dgm:t>
        <a:bodyPr/>
        <a:lstStyle/>
        <a:p>
          <a:endParaRPr lang="en-US"/>
        </a:p>
      </dgm:t>
    </dgm:pt>
    <dgm:pt modelId="{29BC568B-F45A-4A0A-BD28-E46ED9EC3FFD}" type="pres">
      <dgm:prSet presAssocID="{860D957D-D97C-469D-B631-F7B89F2AB95B}" presName="outerComposite" presStyleCnt="0">
        <dgm:presLayoutVars>
          <dgm:chMax val="5"/>
          <dgm:dir/>
          <dgm:resizeHandles val="exact"/>
        </dgm:presLayoutVars>
      </dgm:prSet>
      <dgm:spPr/>
      <dgm:t>
        <a:bodyPr/>
        <a:lstStyle/>
        <a:p>
          <a:endParaRPr lang="hr-HR"/>
        </a:p>
      </dgm:t>
    </dgm:pt>
    <dgm:pt modelId="{668ED313-C3C5-42B2-A325-311DE734C2CE}" type="pres">
      <dgm:prSet presAssocID="{860D957D-D97C-469D-B631-F7B89F2AB95B}" presName="dummyMaxCanvas" presStyleCnt="0">
        <dgm:presLayoutVars/>
      </dgm:prSet>
      <dgm:spPr/>
    </dgm:pt>
    <dgm:pt modelId="{FE93FFFB-AC4D-4C97-AA86-5ACA9DA405D0}" type="pres">
      <dgm:prSet presAssocID="{860D957D-D97C-469D-B631-F7B89F2AB95B}" presName="FiveNodes_1" presStyleLbl="node1" presStyleIdx="0" presStyleCnt="5">
        <dgm:presLayoutVars>
          <dgm:bulletEnabled val="1"/>
        </dgm:presLayoutVars>
      </dgm:prSet>
      <dgm:spPr/>
      <dgm:t>
        <a:bodyPr/>
        <a:lstStyle/>
        <a:p>
          <a:endParaRPr lang="hr-HR"/>
        </a:p>
      </dgm:t>
    </dgm:pt>
    <dgm:pt modelId="{71FF3855-8AD3-40A6-84BB-6AAAC642C8FA}" type="pres">
      <dgm:prSet presAssocID="{860D957D-D97C-469D-B631-F7B89F2AB95B}" presName="FiveNodes_2" presStyleLbl="node1" presStyleIdx="1" presStyleCnt="5">
        <dgm:presLayoutVars>
          <dgm:bulletEnabled val="1"/>
        </dgm:presLayoutVars>
      </dgm:prSet>
      <dgm:spPr/>
      <dgm:t>
        <a:bodyPr/>
        <a:lstStyle/>
        <a:p>
          <a:endParaRPr lang="hr-HR"/>
        </a:p>
      </dgm:t>
    </dgm:pt>
    <dgm:pt modelId="{2D1964E8-AD39-42B4-9239-CF1013E3BD69}" type="pres">
      <dgm:prSet presAssocID="{860D957D-D97C-469D-B631-F7B89F2AB95B}" presName="FiveNodes_3" presStyleLbl="node1" presStyleIdx="2" presStyleCnt="5">
        <dgm:presLayoutVars>
          <dgm:bulletEnabled val="1"/>
        </dgm:presLayoutVars>
      </dgm:prSet>
      <dgm:spPr/>
      <dgm:t>
        <a:bodyPr/>
        <a:lstStyle/>
        <a:p>
          <a:endParaRPr lang="hr-HR"/>
        </a:p>
      </dgm:t>
    </dgm:pt>
    <dgm:pt modelId="{0E5C012D-C18E-4994-9273-92069DAF0FF6}" type="pres">
      <dgm:prSet presAssocID="{860D957D-D97C-469D-B631-F7B89F2AB95B}" presName="FiveNodes_4" presStyleLbl="node1" presStyleIdx="3" presStyleCnt="5">
        <dgm:presLayoutVars>
          <dgm:bulletEnabled val="1"/>
        </dgm:presLayoutVars>
      </dgm:prSet>
      <dgm:spPr/>
      <dgm:t>
        <a:bodyPr/>
        <a:lstStyle/>
        <a:p>
          <a:endParaRPr lang="hr-HR"/>
        </a:p>
      </dgm:t>
    </dgm:pt>
    <dgm:pt modelId="{F5834136-A590-4B6B-8A67-46BE412B59FC}" type="pres">
      <dgm:prSet presAssocID="{860D957D-D97C-469D-B631-F7B89F2AB95B}" presName="FiveNodes_5" presStyleLbl="node1" presStyleIdx="4" presStyleCnt="5">
        <dgm:presLayoutVars>
          <dgm:bulletEnabled val="1"/>
        </dgm:presLayoutVars>
      </dgm:prSet>
      <dgm:spPr/>
      <dgm:t>
        <a:bodyPr/>
        <a:lstStyle/>
        <a:p>
          <a:endParaRPr lang="hr-HR"/>
        </a:p>
      </dgm:t>
    </dgm:pt>
    <dgm:pt modelId="{97ADFBAD-3EAD-4647-A913-C4DB030FF696}" type="pres">
      <dgm:prSet presAssocID="{860D957D-D97C-469D-B631-F7B89F2AB95B}" presName="FiveConn_1-2" presStyleLbl="fgAccFollowNode1" presStyleIdx="0" presStyleCnt="4">
        <dgm:presLayoutVars>
          <dgm:bulletEnabled val="1"/>
        </dgm:presLayoutVars>
      </dgm:prSet>
      <dgm:spPr/>
      <dgm:t>
        <a:bodyPr/>
        <a:lstStyle/>
        <a:p>
          <a:endParaRPr lang="hr-HR"/>
        </a:p>
      </dgm:t>
    </dgm:pt>
    <dgm:pt modelId="{CFADA97C-98CE-415E-9AC6-7DDF3A215250}" type="pres">
      <dgm:prSet presAssocID="{860D957D-D97C-469D-B631-F7B89F2AB95B}" presName="FiveConn_2-3" presStyleLbl="fgAccFollowNode1" presStyleIdx="1" presStyleCnt="4">
        <dgm:presLayoutVars>
          <dgm:bulletEnabled val="1"/>
        </dgm:presLayoutVars>
      </dgm:prSet>
      <dgm:spPr/>
      <dgm:t>
        <a:bodyPr/>
        <a:lstStyle/>
        <a:p>
          <a:endParaRPr lang="hr-HR"/>
        </a:p>
      </dgm:t>
    </dgm:pt>
    <dgm:pt modelId="{5D36148E-FFDE-4B85-A693-99CCCAC11ECE}" type="pres">
      <dgm:prSet presAssocID="{860D957D-D97C-469D-B631-F7B89F2AB95B}" presName="FiveConn_3-4" presStyleLbl="fgAccFollowNode1" presStyleIdx="2" presStyleCnt="4">
        <dgm:presLayoutVars>
          <dgm:bulletEnabled val="1"/>
        </dgm:presLayoutVars>
      </dgm:prSet>
      <dgm:spPr/>
      <dgm:t>
        <a:bodyPr/>
        <a:lstStyle/>
        <a:p>
          <a:endParaRPr lang="hr-HR"/>
        </a:p>
      </dgm:t>
    </dgm:pt>
    <dgm:pt modelId="{1AA9C4BB-0520-4071-8E03-086AF68A5C16}" type="pres">
      <dgm:prSet presAssocID="{860D957D-D97C-469D-B631-F7B89F2AB95B}" presName="FiveConn_4-5" presStyleLbl="fgAccFollowNode1" presStyleIdx="3" presStyleCnt="4">
        <dgm:presLayoutVars>
          <dgm:bulletEnabled val="1"/>
        </dgm:presLayoutVars>
      </dgm:prSet>
      <dgm:spPr/>
      <dgm:t>
        <a:bodyPr/>
        <a:lstStyle/>
        <a:p>
          <a:endParaRPr lang="hr-HR"/>
        </a:p>
      </dgm:t>
    </dgm:pt>
    <dgm:pt modelId="{917CA0F9-5207-480F-A5C5-B9DA6157BF67}" type="pres">
      <dgm:prSet presAssocID="{860D957D-D97C-469D-B631-F7B89F2AB95B}" presName="FiveNodes_1_text" presStyleLbl="node1" presStyleIdx="4" presStyleCnt="5">
        <dgm:presLayoutVars>
          <dgm:bulletEnabled val="1"/>
        </dgm:presLayoutVars>
      </dgm:prSet>
      <dgm:spPr/>
      <dgm:t>
        <a:bodyPr/>
        <a:lstStyle/>
        <a:p>
          <a:endParaRPr lang="hr-HR"/>
        </a:p>
      </dgm:t>
    </dgm:pt>
    <dgm:pt modelId="{441DCD42-D2EE-489E-986E-B97C88C79AFA}" type="pres">
      <dgm:prSet presAssocID="{860D957D-D97C-469D-B631-F7B89F2AB95B}" presName="FiveNodes_2_text" presStyleLbl="node1" presStyleIdx="4" presStyleCnt="5">
        <dgm:presLayoutVars>
          <dgm:bulletEnabled val="1"/>
        </dgm:presLayoutVars>
      </dgm:prSet>
      <dgm:spPr/>
      <dgm:t>
        <a:bodyPr/>
        <a:lstStyle/>
        <a:p>
          <a:endParaRPr lang="hr-HR"/>
        </a:p>
      </dgm:t>
    </dgm:pt>
    <dgm:pt modelId="{377D9E17-2A3F-4E9D-AE3B-1AB0267F6ADD}" type="pres">
      <dgm:prSet presAssocID="{860D957D-D97C-469D-B631-F7B89F2AB95B}" presName="FiveNodes_3_text" presStyleLbl="node1" presStyleIdx="4" presStyleCnt="5">
        <dgm:presLayoutVars>
          <dgm:bulletEnabled val="1"/>
        </dgm:presLayoutVars>
      </dgm:prSet>
      <dgm:spPr/>
      <dgm:t>
        <a:bodyPr/>
        <a:lstStyle/>
        <a:p>
          <a:endParaRPr lang="hr-HR"/>
        </a:p>
      </dgm:t>
    </dgm:pt>
    <dgm:pt modelId="{EA721D0D-5453-45A1-B766-E265485A2787}" type="pres">
      <dgm:prSet presAssocID="{860D957D-D97C-469D-B631-F7B89F2AB95B}" presName="FiveNodes_4_text" presStyleLbl="node1" presStyleIdx="4" presStyleCnt="5">
        <dgm:presLayoutVars>
          <dgm:bulletEnabled val="1"/>
        </dgm:presLayoutVars>
      </dgm:prSet>
      <dgm:spPr/>
      <dgm:t>
        <a:bodyPr/>
        <a:lstStyle/>
        <a:p>
          <a:endParaRPr lang="hr-HR"/>
        </a:p>
      </dgm:t>
    </dgm:pt>
    <dgm:pt modelId="{CE3CD7E9-939F-4EAE-8054-789834668516}" type="pres">
      <dgm:prSet presAssocID="{860D957D-D97C-469D-B631-F7B89F2AB95B}" presName="FiveNodes_5_text" presStyleLbl="node1" presStyleIdx="4" presStyleCnt="5">
        <dgm:presLayoutVars>
          <dgm:bulletEnabled val="1"/>
        </dgm:presLayoutVars>
      </dgm:prSet>
      <dgm:spPr/>
      <dgm:t>
        <a:bodyPr/>
        <a:lstStyle/>
        <a:p>
          <a:endParaRPr lang="hr-HR"/>
        </a:p>
      </dgm:t>
    </dgm:pt>
  </dgm:ptLst>
  <dgm:cxnLst>
    <dgm:cxn modelId="{0B270AFD-CB38-40A0-9FF9-0FBCE991495A}" type="presOf" srcId="{4970CCEA-1261-4243-B4C2-EB9E562A8532}" destId="{EA721D0D-5453-45A1-B766-E265485A2787}" srcOrd="1" destOrd="0" presId="urn:microsoft.com/office/officeart/2005/8/layout/vProcess5"/>
    <dgm:cxn modelId="{16D973B7-13C4-4A23-AFF6-5368EFFFD0DE}" type="presOf" srcId="{33CBBA31-31AC-4552-8B3B-DDEC94441DBA}" destId="{97ADFBAD-3EAD-4647-A913-C4DB030FF696}" srcOrd="0" destOrd="0" presId="urn:microsoft.com/office/officeart/2005/8/layout/vProcess5"/>
    <dgm:cxn modelId="{9EC8E442-0173-4D01-B052-74FDABE983B3}" srcId="{860D957D-D97C-469D-B631-F7B89F2AB95B}" destId="{4970CCEA-1261-4243-B4C2-EB9E562A8532}" srcOrd="3" destOrd="0" parTransId="{3D82AB6E-6773-4686-99CC-4B2BE2884108}" sibTransId="{85C90F85-941D-4764-9AD3-174E89382FCC}"/>
    <dgm:cxn modelId="{2F2A4DC8-23A4-4576-B586-269E062E4A49}" type="presOf" srcId="{21A6BDBD-B770-421B-8BA4-ADDD3B9A0339}" destId="{FE93FFFB-AC4D-4C97-AA86-5ACA9DA405D0}" srcOrd="0" destOrd="0" presId="urn:microsoft.com/office/officeart/2005/8/layout/vProcess5"/>
    <dgm:cxn modelId="{01C1C0E8-F4D9-4C88-8C38-AC0300C76D91}" type="presOf" srcId="{21D4CDB8-7E21-4FFD-BD4B-4AF500904A85}" destId="{F5834136-A590-4B6B-8A67-46BE412B59FC}" srcOrd="0" destOrd="0" presId="urn:microsoft.com/office/officeart/2005/8/layout/vProcess5"/>
    <dgm:cxn modelId="{8FFF1CEB-B2E5-4F0F-B3C0-FF898F9FAB64}" type="presOf" srcId="{860D957D-D97C-469D-B631-F7B89F2AB95B}" destId="{29BC568B-F45A-4A0A-BD28-E46ED9EC3FFD}" srcOrd="0" destOrd="0" presId="urn:microsoft.com/office/officeart/2005/8/layout/vProcess5"/>
    <dgm:cxn modelId="{EF64F276-EBB3-4870-83F5-B624FC4EA957}" type="presOf" srcId="{21A6BDBD-B770-421B-8BA4-ADDD3B9A0339}" destId="{917CA0F9-5207-480F-A5C5-B9DA6157BF67}" srcOrd="1" destOrd="0" presId="urn:microsoft.com/office/officeart/2005/8/layout/vProcess5"/>
    <dgm:cxn modelId="{F88630E3-9E09-40F6-A52C-9F2608E216F4}" type="presOf" srcId="{2BECE1E9-AB7B-478A-B0BE-7C9D2C198A46}" destId="{CFADA97C-98CE-415E-9AC6-7DDF3A215250}" srcOrd="0" destOrd="0" presId="urn:microsoft.com/office/officeart/2005/8/layout/vProcess5"/>
    <dgm:cxn modelId="{51ED1235-5F7C-4EF5-8AC3-782CE5C4E72B}" srcId="{860D957D-D97C-469D-B631-F7B89F2AB95B}" destId="{21D4CDB8-7E21-4FFD-BD4B-4AF500904A85}" srcOrd="4" destOrd="0" parTransId="{96A5221F-BEAF-4BB3-B37F-A326C7D1E762}" sibTransId="{1B327396-F2AD-451A-873F-F5C6780762AA}"/>
    <dgm:cxn modelId="{4F34B03E-BE23-4B13-A33C-2F1C2F2A6C95}" type="presOf" srcId="{9BC86BCE-D308-471C-944A-B111877074CF}" destId="{5D36148E-FFDE-4B85-A693-99CCCAC11ECE}" srcOrd="0" destOrd="0" presId="urn:microsoft.com/office/officeart/2005/8/layout/vProcess5"/>
    <dgm:cxn modelId="{92EC704E-BAFC-42AC-9A25-F1C1C6F2CA07}" type="presOf" srcId="{66482150-68C6-4428-9B3B-DF7198A0A342}" destId="{377D9E17-2A3F-4E9D-AE3B-1AB0267F6ADD}" srcOrd="1" destOrd="0" presId="urn:microsoft.com/office/officeart/2005/8/layout/vProcess5"/>
    <dgm:cxn modelId="{3C34F88D-96B9-41FE-A7DB-896B0ACB4745}" type="presOf" srcId="{21D4CDB8-7E21-4FFD-BD4B-4AF500904A85}" destId="{CE3CD7E9-939F-4EAE-8054-789834668516}" srcOrd="1" destOrd="0" presId="urn:microsoft.com/office/officeart/2005/8/layout/vProcess5"/>
    <dgm:cxn modelId="{0F8823B4-393A-425C-ABB2-E7B1446ADA23}" type="presOf" srcId="{4970CCEA-1261-4243-B4C2-EB9E562A8532}" destId="{0E5C012D-C18E-4994-9273-92069DAF0FF6}" srcOrd="0" destOrd="0" presId="urn:microsoft.com/office/officeart/2005/8/layout/vProcess5"/>
    <dgm:cxn modelId="{81C41203-1D57-4741-8EDF-A546AF661E59}" srcId="{860D957D-D97C-469D-B631-F7B89F2AB95B}" destId="{66482150-68C6-4428-9B3B-DF7198A0A342}" srcOrd="2" destOrd="0" parTransId="{5509B718-7143-4B83-9EDC-4B0EE658DE59}" sibTransId="{9BC86BCE-D308-471C-944A-B111877074CF}"/>
    <dgm:cxn modelId="{E182105A-D97F-4262-8A63-E8240AFEEB00}" type="presOf" srcId="{66482150-68C6-4428-9B3B-DF7198A0A342}" destId="{2D1964E8-AD39-42B4-9239-CF1013E3BD69}" srcOrd="0" destOrd="0" presId="urn:microsoft.com/office/officeart/2005/8/layout/vProcess5"/>
    <dgm:cxn modelId="{67908292-0BC2-4996-BA59-3363E98175D7}" type="presOf" srcId="{85C90F85-941D-4764-9AD3-174E89382FCC}" destId="{1AA9C4BB-0520-4071-8E03-086AF68A5C16}" srcOrd="0" destOrd="0" presId="urn:microsoft.com/office/officeart/2005/8/layout/vProcess5"/>
    <dgm:cxn modelId="{4E81E017-A3AF-4EEB-8B02-21645492834B}" type="presOf" srcId="{73859B26-36CD-4EC2-B900-A9E5EF24B598}" destId="{441DCD42-D2EE-489E-986E-B97C88C79AFA}" srcOrd="1" destOrd="0" presId="urn:microsoft.com/office/officeart/2005/8/layout/vProcess5"/>
    <dgm:cxn modelId="{B0F99D42-AB76-46D7-ADFC-BEED56C9ADEE}" type="presOf" srcId="{73859B26-36CD-4EC2-B900-A9E5EF24B598}" destId="{71FF3855-8AD3-40A6-84BB-6AAAC642C8FA}" srcOrd="0" destOrd="0" presId="urn:microsoft.com/office/officeart/2005/8/layout/vProcess5"/>
    <dgm:cxn modelId="{FD1A591D-3090-4876-B52B-A330463F90A8}" srcId="{860D957D-D97C-469D-B631-F7B89F2AB95B}" destId="{73859B26-36CD-4EC2-B900-A9E5EF24B598}" srcOrd="1" destOrd="0" parTransId="{787C0C38-4D7F-4D8E-8377-ECC5EBDE0A0E}" sibTransId="{2BECE1E9-AB7B-478A-B0BE-7C9D2C198A46}"/>
    <dgm:cxn modelId="{C9E522F0-8163-4F15-A094-3C1D4A5F53C2}" srcId="{860D957D-D97C-469D-B631-F7B89F2AB95B}" destId="{21A6BDBD-B770-421B-8BA4-ADDD3B9A0339}" srcOrd="0" destOrd="0" parTransId="{5B717C4E-5F7B-4432-882F-F5725737D363}" sibTransId="{33CBBA31-31AC-4552-8B3B-DDEC94441DBA}"/>
    <dgm:cxn modelId="{0B5CFB62-56DF-4A38-92C5-81E025AD8987}" type="presParOf" srcId="{29BC568B-F45A-4A0A-BD28-E46ED9EC3FFD}" destId="{668ED313-C3C5-42B2-A325-311DE734C2CE}" srcOrd="0" destOrd="0" presId="urn:microsoft.com/office/officeart/2005/8/layout/vProcess5"/>
    <dgm:cxn modelId="{BA5370D8-BBD9-4806-8A5E-D31485F1E8E6}" type="presParOf" srcId="{29BC568B-F45A-4A0A-BD28-E46ED9EC3FFD}" destId="{FE93FFFB-AC4D-4C97-AA86-5ACA9DA405D0}" srcOrd="1" destOrd="0" presId="urn:microsoft.com/office/officeart/2005/8/layout/vProcess5"/>
    <dgm:cxn modelId="{EDC5EA89-3E2C-4944-9F1B-C7BF3146970A}" type="presParOf" srcId="{29BC568B-F45A-4A0A-BD28-E46ED9EC3FFD}" destId="{71FF3855-8AD3-40A6-84BB-6AAAC642C8FA}" srcOrd="2" destOrd="0" presId="urn:microsoft.com/office/officeart/2005/8/layout/vProcess5"/>
    <dgm:cxn modelId="{87C1A089-5F1F-4287-83D5-96D724263335}" type="presParOf" srcId="{29BC568B-F45A-4A0A-BD28-E46ED9EC3FFD}" destId="{2D1964E8-AD39-42B4-9239-CF1013E3BD69}" srcOrd="3" destOrd="0" presId="urn:microsoft.com/office/officeart/2005/8/layout/vProcess5"/>
    <dgm:cxn modelId="{6161F05D-29FF-4591-9F35-BBD2BF7B7423}" type="presParOf" srcId="{29BC568B-F45A-4A0A-BD28-E46ED9EC3FFD}" destId="{0E5C012D-C18E-4994-9273-92069DAF0FF6}" srcOrd="4" destOrd="0" presId="urn:microsoft.com/office/officeart/2005/8/layout/vProcess5"/>
    <dgm:cxn modelId="{CFA59DD8-724C-4BA0-883F-156A087320E7}" type="presParOf" srcId="{29BC568B-F45A-4A0A-BD28-E46ED9EC3FFD}" destId="{F5834136-A590-4B6B-8A67-46BE412B59FC}" srcOrd="5" destOrd="0" presId="urn:microsoft.com/office/officeart/2005/8/layout/vProcess5"/>
    <dgm:cxn modelId="{035F768D-4993-4317-A848-6C04C5A1666B}" type="presParOf" srcId="{29BC568B-F45A-4A0A-BD28-E46ED9EC3FFD}" destId="{97ADFBAD-3EAD-4647-A913-C4DB030FF696}" srcOrd="6" destOrd="0" presId="urn:microsoft.com/office/officeart/2005/8/layout/vProcess5"/>
    <dgm:cxn modelId="{29F23895-0F8A-49C5-9B6E-79806B7D24AB}" type="presParOf" srcId="{29BC568B-F45A-4A0A-BD28-E46ED9EC3FFD}" destId="{CFADA97C-98CE-415E-9AC6-7DDF3A215250}" srcOrd="7" destOrd="0" presId="urn:microsoft.com/office/officeart/2005/8/layout/vProcess5"/>
    <dgm:cxn modelId="{3C355F3A-E093-43AB-848F-AA4C689C8404}" type="presParOf" srcId="{29BC568B-F45A-4A0A-BD28-E46ED9EC3FFD}" destId="{5D36148E-FFDE-4B85-A693-99CCCAC11ECE}" srcOrd="8" destOrd="0" presId="urn:microsoft.com/office/officeart/2005/8/layout/vProcess5"/>
    <dgm:cxn modelId="{1C4FC4B8-6866-4DDD-99D2-9BCD52717BEE}" type="presParOf" srcId="{29BC568B-F45A-4A0A-BD28-E46ED9EC3FFD}" destId="{1AA9C4BB-0520-4071-8E03-086AF68A5C16}" srcOrd="9" destOrd="0" presId="urn:microsoft.com/office/officeart/2005/8/layout/vProcess5"/>
    <dgm:cxn modelId="{07C25AEF-F66A-4133-9A7A-B5F125FC1D69}" type="presParOf" srcId="{29BC568B-F45A-4A0A-BD28-E46ED9EC3FFD}" destId="{917CA0F9-5207-480F-A5C5-B9DA6157BF67}" srcOrd="10" destOrd="0" presId="urn:microsoft.com/office/officeart/2005/8/layout/vProcess5"/>
    <dgm:cxn modelId="{50286C77-CD5D-4841-AFB7-E99CCCAC7751}" type="presParOf" srcId="{29BC568B-F45A-4A0A-BD28-E46ED9EC3FFD}" destId="{441DCD42-D2EE-489E-986E-B97C88C79AFA}" srcOrd="11" destOrd="0" presId="urn:microsoft.com/office/officeart/2005/8/layout/vProcess5"/>
    <dgm:cxn modelId="{B1160F93-BAB6-4C10-9048-029EA50F0891}" type="presParOf" srcId="{29BC568B-F45A-4A0A-BD28-E46ED9EC3FFD}" destId="{377D9E17-2A3F-4E9D-AE3B-1AB0267F6ADD}" srcOrd="12" destOrd="0" presId="urn:microsoft.com/office/officeart/2005/8/layout/vProcess5"/>
    <dgm:cxn modelId="{EC7E2346-EF70-4610-8948-EEA280B9D60F}" type="presParOf" srcId="{29BC568B-F45A-4A0A-BD28-E46ED9EC3FFD}" destId="{EA721D0D-5453-45A1-B766-E265485A2787}" srcOrd="13" destOrd="0" presId="urn:microsoft.com/office/officeart/2005/8/layout/vProcess5"/>
    <dgm:cxn modelId="{0906C56C-07C6-485D-9DFF-5FDC0ABBFBEC}" type="presParOf" srcId="{29BC568B-F45A-4A0A-BD28-E46ED9EC3FFD}" destId="{CE3CD7E9-939F-4EAE-8054-78983466851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7068BF-2CCF-4945-9D82-B24CC5DB9D7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5A81BD-8835-40C9-B7B5-765BC820FF21}">
      <dgm:prSet/>
      <dgm:spPr/>
      <dgm:t>
        <a:bodyPr/>
        <a:lstStyle/>
        <a:p>
          <a:r>
            <a:rPr lang="hr-HR" b="1"/>
            <a:t>Potpisivanje prijavnice s listom prioriteta ne jamči da će se kandidat i upisati na onaj izbor na kojemu je stekao pravo upisa u trenutku zaključavanja odabira, odnosno ispisivanja prijavnice, već predstavlja njegovu konačnu odluku o poretku prijavljenih programa obrazovanja. </a:t>
          </a:r>
          <a:endParaRPr lang="en-US"/>
        </a:p>
      </dgm:t>
    </dgm:pt>
    <dgm:pt modelId="{771D66D6-67D0-4433-A2A1-0E6FB6E8663D}" type="parTrans" cxnId="{9B1855C5-3409-4C05-AB41-2C977370AE4A}">
      <dgm:prSet/>
      <dgm:spPr/>
      <dgm:t>
        <a:bodyPr/>
        <a:lstStyle/>
        <a:p>
          <a:endParaRPr lang="en-US"/>
        </a:p>
      </dgm:t>
    </dgm:pt>
    <dgm:pt modelId="{52F95761-76AA-4AE1-AB88-98DAFFD07885}" type="sibTrans" cxnId="{9B1855C5-3409-4C05-AB41-2C977370AE4A}">
      <dgm:prSet/>
      <dgm:spPr/>
      <dgm:t>
        <a:bodyPr/>
        <a:lstStyle/>
        <a:p>
          <a:endParaRPr lang="en-US"/>
        </a:p>
      </dgm:t>
    </dgm:pt>
    <dgm:pt modelId="{51852554-98F8-452B-A89D-928058EC1D00}">
      <dgm:prSet/>
      <dgm:spPr/>
      <dgm:t>
        <a:bodyPr/>
        <a:lstStyle/>
        <a:p>
          <a:r>
            <a:rPr lang="hr-HR" b="1"/>
            <a:t>Trenutkom objave konačnih ljestvica poretka, kandidati stječu pravo upisa u program obrazovanja najvišega prioriteta u kojemu se nalaze u sklopu upisne kvote. Konačne ljestvice poretka više se ne mijenjaju. </a:t>
          </a:r>
          <a:endParaRPr lang="en-US"/>
        </a:p>
      </dgm:t>
    </dgm:pt>
    <dgm:pt modelId="{1B7BA31A-62E2-47BD-A13D-085ACD363571}" type="parTrans" cxnId="{72996152-1C52-49C3-BDCB-3B8082A873B8}">
      <dgm:prSet/>
      <dgm:spPr/>
      <dgm:t>
        <a:bodyPr/>
        <a:lstStyle/>
        <a:p>
          <a:endParaRPr lang="en-US"/>
        </a:p>
      </dgm:t>
    </dgm:pt>
    <dgm:pt modelId="{2D94B9C5-4F9C-4515-89F9-1C7864AE164F}" type="sibTrans" cxnId="{72996152-1C52-49C3-BDCB-3B8082A873B8}">
      <dgm:prSet/>
      <dgm:spPr/>
      <dgm:t>
        <a:bodyPr/>
        <a:lstStyle/>
        <a:p>
          <a:endParaRPr lang="en-US"/>
        </a:p>
      </dgm:t>
    </dgm:pt>
    <dgm:pt modelId="{0EE43ED8-2005-4B59-B16F-1C07A40C2FE4}" type="pres">
      <dgm:prSet presAssocID="{7A7068BF-2CCF-4945-9D82-B24CC5DB9D7B}" presName="linear" presStyleCnt="0">
        <dgm:presLayoutVars>
          <dgm:animLvl val="lvl"/>
          <dgm:resizeHandles val="exact"/>
        </dgm:presLayoutVars>
      </dgm:prSet>
      <dgm:spPr/>
      <dgm:t>
        <a:bodyPr/>
        <a:lstStyle/>
        <a:p>
          <a:endParaRPr lang="hr-HR"/>
        </a:p>
      </dgm:t>
    </dgm:pt>
    <dgm:pt modelId="{81AC4555-7B99-4C32-AAC1-55DEDB4E9DD8}" type="pres">
      <dgm:prSet presAssocID="{5D5A81BD-8835-40C9-B7B5-765BC820FF21}" presName="parentText" presStyleLbl="node1" presStyleIdx="0" presStyleCnt="2">
        <dgm:presLayoutVars>
          <dgm:chMax val="0"/>
          <dgm:bulletEnabled val="1"/>
        </dgm:presLayoutVars>
      </dgm:prSet>
      <dgm:spPr/>
      <dgm:t>
        <a:bodyPr/>
        <a:lstStyle/>
        <a:p>
          <a:endParaRPr lang="hr-HR"/>
        </a:p>
      </dgm:t>
    </dgm:pt>
    <dgm:pt modelId="{344E6DA2-8CAE-4B83-91BC-A472DCB89914}" type="pres">
      <dgm:prSet presAssocID="{52F95761-76AA-4AE1-AB88-98DAFFD07885}" presName="spacer" presStyleCnt="0"/>
      <dgm:spPr/>
    </dgm:pt>
    <dgm:pt modelId="{D45F1EAD-E8F3-4154-91F5-F0CB9B619026}" type="pres">
      <dgm:prSet presAssocID="{51852554-98F8-452B-A89D-928058EC1D00}" presName="parentText" presStyleLbl="node1" presStyleIdx="1" presStyleCnt="2">
        <dgm:presLayoutVars>
          <dgm:chMax val="0"/>
          <dgm:bulletEnabled val="1"/>
        </dgm:presLayoutVars>
      </dgm:prSet>
      <dgm:spPr/>
      <dgm:t>
        <a:bodyPr/>
        <a:lstStyle/>
        <a:p>
          <a:endParaRPr lang="hr-HR"/>
        </a:p>
      </dgm:t>
    </dgm:pt>
  </dgm:ptLst>
  <dgm:cxnLst>
    <dgm:cxn modelId="{72996152-1C52-49C3-BDCB-3B8082A873B8}" srcId="{7A7068BF-2CCF-4945-9D82-B24CC5DB9D7B}" destId="{51852554-98F8-452B-A89D-928058EC1D00}" srcOrd="1" destOrd="0" parTransId="{1B7BA31A-62E2-47BD-A13D-085ACD363571}" sibTransId="{2D94B9C5-4F9C-4515-89F9-1C7864AE164F}"/>
    <dgm:cxn modelId="{2B8438B1-9394-4D6E-8AA2-DD8123088A56}" type="presOf" srcId="{7A7068BF-2CCF-4945-9D82-B24CC5DB9D7B}" destId="{0EE43ED8-2005-4B59-B16F-1C07A40C2FE4}" srcOrd="0" destOrd="0" presId="urn:microsoft.com/office/officeart/2005/8/layout/vList2"/>
    <dgm:cxn modelId="{2A05FE58-F7D7-4F2C-9FD1-31325D3F88A4}" type="presOf" srcId="{51852554-98F8-452B-A89D-928058EC1D00}" destId="{D45F1EAD-E8F3-4154-91F5-F0CB9B619026}" srcOrd="0" destOrd="0" presId="urn:microsoft.com/office/officeart/2005/8/layout/vList2"/>
    <dgm:cxn modelId="{A1F65B63-FD46-4545-9DD1-58A812022616}" type="presOf" srcId="{5D5A81BD-8835-40C9-B7B5-765BC820FF21}" destId="{81AC4555-7B99-4C32-AAC1-55DEDB4E9DD8}" srcOrd="0" destOrd="0" presId="urn:microsoft.com/office/officeart/2005/8/layout/vList2"/>
    <dgm:cxn modelId="{9B1855C5-3409-4C05-AB41-2C977370AE4A}" srcId="{7A7068BF-2CCF-4945-9D82-B24CC5DB9D7B}" destId="{5D5A81BD-8835-40C9-B7B5-765BC820FF21}" srcOrd="0" destOrd="0" parTransId="{771D66D6-67D0-4433-A2A1-0E6FB6E8663D}" sibTransId="{52F95761-76AA-4AE1-AB88-98DAFFD07885}"/>
    <dgm:cxn modelId="{2CC4ECF3-E44B-4BC9-AD45-5D7F2E5E306E}" type="presParOf" srcId="{0EE43ED8-2005-4B59-B16F-1C07A40C2FE4}" destId="{81AC4555-7B99-4C32-AAC1-55DEDB4E9DD8}" srcOrd="0" destOrd="0" presId="urn:microsoft.com/office/officeart/2005/8/layout/vList2"/>
    <dgm:cxn modelId="{614822B0-8BE2-4358-B759-33A0C4496AED}" type="presParOf" srcId="{0EE43ED8-2005-4B59-B16F-1C07A40C2FE4}" destId="{344E6DA2-8CAE-4B83-91BC-A472DCB89914}" srcOrd="1" destOrd="0" presId="urn:microsoft.com/office/officeart/2005/8/layout/vList2"/>
    <dgm:cxn modelId="{6ADD84EB-2A96-40A6-9630-38702D0462A7}" type="presParOf" srcId="{0EE43ED8-2005-4B59-B16F-1C07A40C2FE4}" destId="{D45F1EAD-E8F3-4154-91F5-F0CB9B61902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7B4CC-A62C-40DE-A246-B470F3A379C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B11A330-4FDF-4AB3-B185-80DDD3229458}">
      <dgm:prSet/>
      <dgm:spPr/>
      <dgm:t>
        <a:bodyPr/>
        <a:lstStyle/>
        <a:p>
          <a:r>
            <a:rPr lang="hr-HR" dirty="0"/>
            <a:t>GIMNAZIJE I ČETVEROGODIŠNJE SŠ</a:t>
          </a:r>
          <a:endParaRPr lang="en-US" dirty="0"/>
        </a:p>
      </dgm:t>
    </dgm:pt>
    <dgm:pt modelId="{BAA4163F-A8D6-4DB2-8427-8658DD007B2D}" type="parTrans" cxnId="{A7FD6B5F-9EB8-4368-8C2E-D001AF9A9903}">
      <dgm:prSet/>
      <dgm:spPr/>
      <dgm:t>
        <a:bodyPr/>
        <a:lstStyle/>
        <a:p>
          <a:endParaRPr lang="en-US"/>
        </a:p>
      </dgm:t>
    </dgm:pt>
    <dgm:pt modelId="{E3F2EF3F-6C3E-486A-A660-7652EBB4247B}" type="sibTrans" cxnId="{A7FD6B5F-9EB8-4368-8C2E-D001AF9A9903}">
      <dgm:prSet/>
      <dgm:spPr/>
      <dgm:t>
        <a:bodyPr/>
        <a:lstStyle/>
        <a:p>
          <a:endParaRPr lang="en-US"/>
        </a:p>
      </dgm:t>
    </dgm:pt>
    <dgm:pt modelId="{87077EA3-E6B3-48C3-AF1F-9702FAFE27E1}">
      <dgm:prSet/>
      <dgm:spPr/>
      <dgm:t>
        <a:bodyPr/>
        <a:lstStyle/>
        <a:p>
          <a:r>
            <a:rPr lang="hr-HR"/>
            <a:t>1. prosjeci zaključnih ocjena svih nastavnih predmeta na dvije decimale u posljednja četiri razreda osnovnog obrazovanja,</a:t>
          </a:r>
          <a:endParaRPr lang="en-US"/>
        </a:p>
      </dgm:t>
    </dgm:pt>
    <dgm:pt modelId="{E6D842C9-0340-4BED-AA37-DECDDC1DC1E6}" type="parTrans" cxnId="{01B38C57-CB25-47FA-BB76-90BDE1FFA9B4}">
      <dgm:prSet/>
      <dgm:spPr/>
      <dgm:t>
        <a:bodyPr/>
        <a:lstStyle/>
        <a:p>
          <a:endParaRPr lang="en-US"/>
        </a:p>
      </dgm:t>
    </dgm:pt>
    <dgm:pt modelId="{B985704E-41F2-4405-964C-C98FC6F341FE}" type="sibTrans" cxnId="{01B38C57-CB25-47FA-BB76-90BDE1FFA9B4}">
      <dgm:prSet/>
      <dgm:spPr/>
      <dgm:t>
        <a:bodyPr/>
        <a:lstStyle/>
        <a:p>
          <a:endParaRPr lang="en-US"/>
        </a:p>
      </dgm:t>
    </dgm:pt>
    <dgm:pt modelId="{0CFD0CD7-E3B6-480A-999B-1F330D1E85EA}">
      <dgm:prSet/>
      <dgm:spPr/>
      <dgm:t>
        <a:bodyPr/>
        <a:lstStyle/>
        <a:p>
          <a:r>
            <a:rPr lang="hr-HR"/>
            <a:t>2. zaključne ocjene u posljednja dva razreda osnovnog obrazovanja iz nastavnih predmeta: </a:t>
          </a:r>
          <a:endParaRPr lang="en-US"/>
        </a:p>
      </dgm:t>
    </dgm:pt>
    <dgm:pt modelId="{60180E36-3BE4-4F02-9FAC-2C8F4125640F}" type="parTrans" cxnId="{53FED342-EC3E-4B18-B4FA-150D69CB18E1}">
      <dgm:prSet/>
      <dgm:spPr/>
      <dgm:t>
        <a:bodyPr/>
        <a:lstStyle/>
        <a:p>
          <a:endParaRPr lang="en-US"/>
        </a:p>
      </dgm:t>
    </dgm:pt>
    <dgm:pt modelId="{7C72D862-9DE0-4029-9963-44CC2CA8ECA0}" type="sibTrans" cxnId="{53FED342-EC3E-4B18-B4FA-150D69CB18E1}">
      <dgm:prSet/>
      <dgm:spPr/>
      <dgm:t>
        <a:bodyPr/>
        <a:lstStyle/>
        <a:p>
          <a:endParaRPr lang="en-US"/>
        </a:p>
      </dgm:t>
    </dgm:pt>
    <dgm:pt modelId="{7A41A46C-838E-4F5E-80FC-4234D5802E67}">
      <dgm:prSet/>
      <dgm:spPr/>
      <dgm:t>
        <a:bodyPr/>
        <a:lstStyle/>
        <a:p>
          <a:r>
            <a:rPr lang="hr-HR"/>
            <a:t>Hrvatski jezik, Matematika i prvi strani jezik te triju nastavnih predmeta.</a:t>
          </a:r>
          <a:endParaRPr lang="en-US"/>
        </a:p>
      </dgm:t>
    </dgm:pt>
    <dgm:pt modelId="{5E9A07E6-5864-4952-B75A-4ED371CB801B}" type="parTrans" cxnId="{365635CF-1511-44E0-9637-98B95353766D}">
      <dgm:prSet/>
      <dgm:spPr/>
      <dgm:t>
        <a:bodyPr/>
        <a:lstStyle/>
        <a:p>
          <a:endParaRPr lang="en-US"/>
        </a:p>
      </dgm:t>
    </dgm:pt>
    <dgm:pt modelId="{680F2FB4-E47A-44A4-AA90-913DFBF7C492}" type="sibTrans" cxnId="{365635CF-1511-44E0-9637-98B95353766D}">
      <dgm:prSet/>
      <dgm:spPr/>
      <dgm:t>
        <a:bodyPr/>
        <a:lstStyle/>
        <a:p>
          <a:endParaRPr lang="en-US"/>
        </a:p>
      </dgm:t>
    </dgm:pt>
    <dgm:pt modelId="{4B5625D0-EE39-44ED-9010-DDF63DF98A3A}">
      <dgm:prSet/>
      <dgm:spPr/>
      <dgm:t>
        <a:bodyPr/>
        <a:lstStyle/>
        <a:p>
          <a:pPr algn="ctr"/>
          <a:r>
            <a:rPr lang="hr-HR" dirty="0"/>
            <a:t>(</a:t>
          </a:r>
          <a:r>
            <a:rPr lang="hr-HR" dirty="0" err="1"/>
            <a:t>max</a:t>
          </a:r>
          <a:r>
            <a:rPr lang="hr-HR" dirty="0"/>
            <a:t> 80 bodova)</a:t>
          </a:r>
          <a:endParaRPr lang="en-US" dirty="0"/>
        </a:p>
      </dgm:t>
    </dgm:pt>
    <dgm:pt modelId="{57E4EEAD-DCBD-488A-A9AC-24598D8F7B03}" type="parTrans" cxnId="{C8DBC16D-D148-4C57-BE91-2D5037F1E8B7}">
      <dgm:prSet/>
      <dgm:spPr/>
      <dgm:t>
        <a:bodyPr/>
        <a:lstStyle/>
        <a:p>
          <a:endParaRPr lang="en-US"/>
        </a:p>
      </dgm:t>
    </dgm:pt>
    <dgm:pt modelId="{6A1B348B-E2E0-4C25-BF3C-F109F371DA0A}" type="sibTrans" cxnId="{C8DBC16D-D148-4C57-BE91-2D5037F1E8B7}">
      <dgm:prSet/>
      <dgm:spPr/>
      <dgm:t>
        <a:bodyPr/>
        <a:lstStyle/>
        <a:p>
          <a:endParaRPr lang="en-US"/>
        </a:p>
      </dgm:t>
    </dgm:pt>
    <dgm:pt modelId="{356B298A-90E7-40DA-A13F-2D09CCFB41F3}" type="pres">
      <dgm:prSet presAssocID="{D9F7B4CC-A62C-40DE-A246-B470F3A379CC}" presName="linear" presStyleCnt="0">
        <dgm:presLayoutVars>
          <dgm:animLvl val="lvl"/>
          <dgm:resizeHandles val="exact"/>
        </dgm:presLayoutVars>
      </dgm:prSet>
      <dgm:spPr/>
      <dgm:t>
        <a:bodyPr/>
        <a:lstStyle/>
        <a:p>
          <a:endParaRPr lang="hr-HR"/>
        </a:p>
      </dgm:t>
    </dgm:pt>
    <dgm:pt modelId="{D7F91583-D63E-469A-AA10-3C10D90128BC}" type="pres">
      <dgm:prSet presAssocID="{2B11A330-4FDF-4AB3-B185-80DDD3229458}" presName="parentText" presStyleLbl="node1" presStyleIdx="0" presStyleCnt="5" custLinFactY="-111381" custLinFactNeighborX="-776" custLinFactNeighborY="-200000">
        <dgm:presLayoutVars>
          <dgm:chMax val="0"/>
          <dgm:bulletEnabled val="1"/>
        </dgm:presLayoutVars>
      </dgm:prSet>
      <dgm:spPr/>
      <dgm:t>
        <a:bodyPr/>
        <a:lstStyle/>
        <a:p>
          <a:endParaRPr lang="hr-HR"/>
        </a:p>
      </dgm:t>
    </dgm:pt>
    <dgm:pt modelId="{77392839-192A-4506-B37C-43D4F7D7E6C3}" type="pres">
      <dgm:prSet presAssocID="{E3F2EF3F-6C3E-486A-A660-7652EBB4247B}" presName="spacer" presStyleCnt="0"/>
      <dgm:spPr/>
    </dgm:pt>
    <dgm:pt modelId="{BB1D42FE-E5CF-4856-8F35-0DE646B1316F}" type="pres">
      <dgm:prSet presAssocID="{87077EA3-E6B3-48C3-AF1F-9702FAFE27E1}" presName="parentText" presStyleLbl="node1" presStyleIdx="1" presStyleCnt="5">
        <dgm:presLayoutVars>
          <dgm:chMax val="0"/>
          <dgm:bulletEnabled val="1"/>
        </dgm:presLayoutVars>
      </dgm:prSet>
      <dgm:spPr/>
      <dgm:t>
        <a:bodyPr/>
        <a:lstStyle/>
        <a:p>
          <a:endParaRPr lang="hr-HR"/>
        </a:p>
      </dgm:t>
    </dgm:pt>
    <dgm:pt modelId="{ADC9EBF0-6597-476F-9D5E-DBAC2D2677B4}" type="pres">
      <dgm:prSet presAssocID="{B985704E-41F2-4405-964C-C98FC6F341FE}" presName="spacer" presStyleCnt="0"/>
      <dgm:spPr/>
    </dgm:pt>
    <dgm:pt modelId="{BCA2BAE4-3BDF-4402-B53F-98D194701833}" type="pres">
      <dgm:prSet presAssocID="{0CFD0CD7-E3B6-480A-999B-1F330D1E85EA}" presName="parentText" presStyleLbl="node1" presStyleIdx="2" presStyleCnt="5">
        <dgm:presLayoutVars>
          <dgm:chMax val="0"/>
          <dgm:bulletEnabled val="1"/>
        </dgm:presLayoutVars>
      </dgm:prSet>
      <dgm:spPr/>
      <dgm:t>
        <a:bodyPr/>
        <a:lstStyle/>
        <a:p>
          <a:endParaRPr lang="hr-HR"/>
        </a:p>
      </dgm:t>
    </dgm:pt>
    <dgm:pt modelId="{782B59DF-5E7D-4466-BCAC-B071550F65ED}" type="pres">
      <dgm:prSet presAssocID="{7C72D862-9DE0-4029-9963-44CC2CA8ECA0}" presName="spacer" presStyleCnt="0"/>
      <dgm:spPr/>
    </dgm:pt>
    <dgm:pt modelId="{B6C09F4C-AB58-444A-81AA-170D274D72BE}" type="pres">
      <dgm:prSet presAssocID="{7A41A46C-838E-4F5E-80FC-4234D5802E67}" presName="parentText" presStyleLbl="node1" presStyleIdx="3" presStyleCnt="5">
        <dgm:presLayoutVars>
          <dgm:chMax val="0"/>
          <dgm:bulletEnabled val="1"/>
        </dgm:presLayoutVars>
      </dgm:prSet>
      <dgm:spPr/>
      <dgm:t>
        <a:bodyPr/>
        <a:lstStyle/>
        <a:p>
          <a:endParaRPr lang="hr-HR"/>
        </a:p>
      </dgm:t>
    </dgm:pt>
    <dgm:pt modelId="{D3F86CAC-2F71-42D1-B141-FDD6B98A2FAD}" type="pres">
      <dgm:prSet presAssocID="{680F2FB4-E47A-44A4-AA90-913DFBF7C492}" presName="spacer" presStyleCnt="0"/>
      <dgm:spPr/>
    </dgm:pt>
    <dgm:pt modelId="{C4C03373-3E77-41CD-BAD6-CCA5FEA54C1A}" type="pres">
      <dgm:prSet presAssocID="{4B5625D0-EE39-44ED-9010-DDF63DF98A3A}" presName="parentText" presStyleLbl="node1" presStyleIdx="4" presStyleCnt="5">
        <dgm:presLayoutVars>
          <dgm:chMax val="0"/>
          <dgm:bulletEnabled val="1"/>
        </dgm:presLayoutVars>
      </dgm:prSet>
      <dgm:spPr/>
      <dgm:t>
        <a:bodyPr/>
        <a:lstStyle/>
        <a:p>
          <a:endParaRPr lang="hr-HR"/>
        </a:p>
      </dgm:t>
    </dgm:pt>
  </dgm:ptLst>
  <dgm:cxnLst>
    <dgm:cxn modelId="{D0D757FB-593A-4D49-B545-44DD0F1A1DBC}" type="presOf" srcId="{7A41A46C-838E-4F5E-80FC-4234D5802E67}" destId="{B6C09F4C-AB58-444A-81AA-170D274D72BE}" srcOrd="0" destOrd="0" presId="urn:microsoft.com/office/officeart/2005/8/layout/vList2"/>
    <dgm:cxn modelId="{5BB51C99-8943-4038-80EE-C69424E9F913}" type="presOf" srcId="{87077EA3-E6B3-48C3-AF1F-9702FAFE27E1}" destId="{BB1D42FE-E5CF-4856-8F35-0DE646B1316F}" srcOrd="0" destOrd="0" presId="urn:microsoft.com/office/officeart/2005/8/layout/vList2"/>
    <dgm:cxn modelId="{76F04B3D-0390-484E-9611-C3763C7BF0CF}" type="presOf" srcId="{D9F7B4CC-A62C-40DE-A246-B470F3A379CC}" destId="{356B298A-90E7-40DA-A13F-2D09CCFB41F3}" srcOrd="0" destOrd="0" presId="urn:microsoft.com/office/officeart/2005/8/layout/vList2"/>
    <dgm:cxn modelId="{365635CF-1511-44E0-9637-98B95353766D}" srcId="{D9F7B4CC-A62C-40DE-A246-B470F3A379CC}" destId="{7A41A46C-838E-4F5E-80FC-4234D5802E67}" srcOrd="3" destOrd="0" parTransId="{5E9A07E6-5864-4952-B75A-4ED371CB801B}" sibTransId="{680F2FB4-E47A-44A4-AA90-913DFBF7C492}"/>
    <dgm:cxn modelId="{F3F0B39D-9651-49A4-998B-3A01B117C35F}" type="presOf" srcId="{4B5625D0-EE39-44ED-9010-DDF63DF98A3A}" destId="{C4C03373-3E77-41CD-BAD6-CCA5FEA54C1A}" srcOrd="0" destOrd="0" presId="urn:microsoft.com/office/officeart/2005/8/layout/vList2"/>
    <dgm:cxn modelId="{A7FD6B5F-9EB8-4368-8C2E-D001AF9A9903}" srcId="{D9F7B4CC-A62C-40DE-A246-B470F3A379CC}" destId="{2B11A330-4FDF-4AB3-B185-80DDD3229458}" srcOrd="0" destOrd="0" parTransId="{BAA4163F-A8D6-4DB2-8427-8658DD007B2D}" sibTransId="{E3F2EF3F-6C3E-486A-A660-7652EBB4247B}"/>
    <dgm:cxn modelId="{C8DBC16D-D148-4C57-BE91-2D5037F1E8B7}" srcId="{D9F7B4CC-A62C-40DE-A246-B470F3A379CC}" destId="{4B5625D0-EE39-44ED-9010-DDF63DF98A3A}" srcOrd="4" destOrd="0" parTransId="{57E4EEAD-DCBD-488A-A9AC-24598D8F7B03}" sibTransId="{6A1B348B-E2E0-4C25-BF3C-F109F371DA0A}"/>
    <dgm:cxn modelId="{52A15EC2-67AE-46F5-BE75-BCF5E39D6EF4}" type="presOf" srcId="{2B11A330-4FDF-4AB3-B185-80DDD3229458}" destId="{D7F91583-D63E-469A-AA10-3C10D90128BC}" srcOrd="0" destOrd="0" presId="urn:microsoft.com/office/officeart/2005/8/layout/vList2"/>
    <dgm:cxn modelId="{53FED342-EC3E-4B18-B4FA-150D69CB18E1}" srcId="{D9F7B4CC-A62C-40DE-A246-B470F3A379CC}" destId="{0CFD0CD7-E3B6-480A-999B-1F330D1E85EA}" srcOrd="2" destOrd="0" parTransId="{60180E36-3BE4-4F02-9FAC-2C8F4125640F}" sibTransId="{7C72D862-9DE0-4029-9963-44CC2CA8ECA0}"/>
    <dgm:cxn modelId="{213EFF08-65B2-473C-979B-00FD1D4B88BB}" type="presOf" srcId="{0CFD0CD7-E3B6-480A-999B-1F330D1E85EA}" destId="{BCA2BAE4-3BDF-4402-B53F-98D194701833}" srcOrd="0" destOrd="0" presId="urn:microsoft.com/office/officeart/2005/8/layout/vList2"/>
    <dgm:cxn modelId="{01B38C57-CB25-47FA-BB76-90BDE1FFA9B4}" srcId="{D9F7B4CC-A62C-40DE-A246-B470F3A379CC}" destId="{87077EA3-E6B3-48C3-AF1F-9702FAFE27E1}" srcOrd="1" destOrd="0" parTransId="{E6D842C9-0340-4BED-AA37-DECDDC1DC1E6}" sibTransId="{B985704E-41F2-4405-964C-C98FC6F341FE}"/>
    <dgm:cxn modelId="{353205E6-FA95-4746-9454-B9C8835EFC47}" type="presParOf" srcId="{356B298A-90E7-40DA-A13F-2D09CCFB41F3}" destId="{D7F91583-D63E-469A-AA10-3C10D90128BC}" srcOrd="0" destOrd="0" presId="urn:microsoft.com/office/officeart/2005/8/layout/vList2"/>
    <dgm:cxn modelId="{4617209E-B9DB-4C15-A675-51D7AA32AF85}" type="presParOf" srcId="{356B298A-90E7-40DA-A13F-2D09CCFB41F3}" destId="{77392839-192A-4506-B37C-43D4F7D7E6C3}" srcOrd="1" destOrd="0" presId="urn:microsoft.com/office/officeart/2005/8/layout/vList2"/>
    <dgm:cxn modelId="{BA65FF6C-2B13-4368-82F4-90CC842BF591}" type="presParOf" srcId="{356B298A-90E7-40DA-A13F-2D09CCFB41F3}" destId="{BB1D42FE-E5CF-4856-8F35-0DE646B1316F}" srcOrd="2" destOrd="0" presId="urn:microsoft.com/office/officeart/2005/8/layout/vList2"/>
    <dgm:cxn modelId="{B507502B-DEEF-4989-9BF0-168A42244A6E}" type="presParOf" srcId="{356B298A-90E7-40DA-A13F-2D09CCFB41F3}" destId="{ADC9EBF0-6597-476F-9D5E-DBAC2D2677B4}" srcOrd="3" destOrd="0" presId="urn:microsoft.com/office/officeart/2005/8/layout/vList2"/>
    <dgm:cxn modelId="{02BCCAE8-AE97-43F3-A90A-9570F78CAFE1}" type="presParOf" srcId="{356B298A-90E7-40DA-A13F-2D09CCFB41F3}" destId="{BCA2BAE4-3BDF-4402-B53F-98D194701833}" srcOrd="4" destOrd="0" presId="urn:microsoft.com/office/officeart/2005/8/layout/vList2"/>
    <dgm:cxn modelId="{E551E11E-230F-46DC-852B-1DC17B94304D}" type="presParOf" srcId="{356B298A-90E7-40DA-A13F-2D09CCFB41F3}" destId="{782B59DF-5E7D-4466-BCAC-B071550F65ED}" srcOrd="5" destOrd="0" presId="urn:microsoft.com/office/officeart/2005/8/layout/vList2"/>
    <dgm:cxn modelId="{A32C6990-F761-44F7-BAB2-224D30461F25}" type="presParOf" srcId="{356B298A-90E7-40DA-A13F-2D09CCFB41F3}" destId="{B6C09F4C-AB58-444A-81AA-170D274D72BE}" srcOrd="6" destOrd="0" presId="urn:microsoft.com/office/officeart/2005/8/layout/vList2"/>
    <dgm:cxn modelId="{43CAA53A-E9BE-4444-9392-9E630C20A1DC}" type="presParOf" srcId="{356B298A-90E7-40DA-A13F-2D09CCFB41F3}" destId="{D3F86CAC-2F71-42D1-B141-FDD6B98A2FAD}" srcOrd="7" destOrd="0" presId="urn:microsoft.com/office/officeart/2005/8/layout/vList2"/>
    <dgm:cxn modelId="{F3C62104-E733-483D-9205-AC69D10D7AE0}" type="presParOf" srcId="{356B298A-90E7-40DA-A13F-2D09CCFB41F3}" destId="{C4C03373-3E77-41CD-BAD6-CCA5FEA54C1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DA51BC-2B26-4E62-99C2-234F882FD1C5}"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4A07AA1A-6237-4EBC-86BD-1FC4DF9BFE62}">
      <dgm:prSet/>
      <dgm:spPr/>
      <dgm:t>
        <a:bodyPr/>
        <a:lstStyle/>
        <a:p>
          <a:r>
            <a:rPr lang="hr-HR"/>
            <a:t>-prosjeke zaključnih ocjena svih nastavnih predmeta na dvije decimale u posljednja četiri razreda osnovnog obrazovanja</a:t>
          </a:r>
          <a:endParaRPr lang="en-US"/>
        </a:p>
      </dgm:t>
    </dgm:pt>
    <dgm:pt modelId="{F7E45006-218E-45F9-A742-CCE4EAE0AE55}" type="parTrans" cxnId="{E28AEE6F-E9E2-48FE-A5C2-8F796BA012D5}">
      <dgm:prSet/>
      <dgm:spPr/>
      <dgm:t>
        <a:bodyPr/>
        <a:lstStyle/>
        <a:p>
          <a:endParaRPr lang="en-US"/>
        </a:p>
      </dgm:t>
    </dgm:pt>
    <dgm:pt modelId="{B3FDCE71-0AF6-4EA9-BB09-DAF28D9AD703}" type="sibTrans" cxnId="{E28AEE6F-E9E2-48FE-A5C2-8F796BA012D5}">
      <dgm:prSet/>
      <dgm:spPr/>
      <dgm:t>
        <a:bodyPr/>
        <a:lstStyle/>
        <a:p>
          <a:endParaRPr lang="en-US"/>
        </a:p>
      </dgm:t>
    </dgm:pt>
    <dgm:pt modelId="{ACE44271-49C3-47F2-AA65-4916360F8C1A}">
      <dgm:prSet/>
      <dgm:spPr/>
      <dgm:t>
        <a:bodyPr/>
        <a:lstStyle/>
        <a:p>
          <a:r>
            <a:rPr lang="hr-HR"/>
            <a:t>-zaključne ocjene u posljednja dva razreda osnovnog obrazovanja iz nastavnih predmeta Hrvatski jezik, Matematika i prvi strani jezik.</a:t>
          </a:r>
          <a:endParaRPr lang="en-US"/>
        </a:p>
      </dgm:t>
    </dgm:pt>
    <dgm:pt modelId="{66DAD481-F4EE-464F-82ED-4D1139A9AC3F}" type="parTrans" cxnId="{DA72D4FA-3FE3-46AF-A42F-1D291A784EE2}">
      <dgm:prSet/>
      <dgm:spPr/>
      <dgm:t>
        <a:bodyPr/>
        <a:lstStyle/>
        <a:p>
          <a:endParaRPr lang="en-US"/>
        </a:p>
      </dgm:t>
    </dgm:pt>
    <dgm:pt modelId="{5B27AF2A-6C81-49C9-B74C-BCBDFB36CD65}" type="sibTrans" cxnId="{DA72D4FA-3FE3-46AF-A42F-1D291A784EE2}">
      <dgm:prSet/>
      <dgm:spPr/>
      <dgm:t>
        <a:bodyPr/>
        <a:lstStyle/>
        <a:p>
          <a:endParaRPr lang="en-US"/>
        </a:p>
      </dgm:t>
    </dgm:pt>
    <dgm:pt modelId="{5C9FAC0B-9C8B-44C7-ACC9-7E69EAE45EFC}">
      <dgm:prSet/>
      <dgm:spPr/>
      <dgm:t>
        <a:bodyPr/>
        <a:lstStyle/>
        <a:p>
          <a:r>
            <a:rPr lang="hr-HR"/>
            <a:t>Max 50 bodova</a:t>
          </a:r>
          <a:endParaRPr lang="en-US"/>
        </a:p>
      </dgm:t>
    </dgm:pt>
    <dgm:pt modelId="{000B1716-7A44-46F1-9BE2-F2E17C45F3BD}" type="parTrans" cxnId="{4B3B7F41-81D1-4487-A411-9C4BF14C2F8D}">
      <dgm:prSet/>
      <dgm:spPr/>
      <dgm:t>
        <a:bodyPr/>
        <a:lstStyle/>
        <a:p>
          <a:endParaRPr lang="en-US"/>
        </a:p>
      </dgm:t>
    </dgm:pt>
    <dgm:pt modelId="{CFB0FB27-49AC-4B27-8D17-83E84CD20B7B}" type="sibTrans" cxnId="{4B3B7F41-81D1-4487-A411-9C4BF14C2F8D}">
      <dgm:prSet/>
      <dgm:spPr/>
      <dgm:t>
        <a:bodyPr/>
        <a:lstStyle/>
        <a:p>
          <a:endParaRPr lang="en-US"/>
        </a:p>
      </dgm:t>
    </dgm:pt>
    <dgm:pt modelId="{D94A2B21-D406-453A-9E11-671AF6B217A0}" type="pres">
      <dgm:prSet presAssocID="{1DDA51BC-2B26-4E62-99C2-234F882FD1C5}" presName="matrix" presStyleCnt="0">
        <dgm:presLayoutVars>
          <dgm:chMax val="1"/>
          <dgm:dir/>
          <dgm:resizeHandles val="exact"/>
        </dgm:presLayoutVars>
      </dgm:prSet>
      <dgm:spPr/>
      <dgm:t>
        <a:bodyPr/>
        <a:lstStyle/>
        <a:p>
          <a:endParaRPr lang="hr-HR"/>
        </a:p>
      </dgm:t>
    </dgm:pt>
    <dgm:pt modelId="{107E62E3-2A69-4F05-9FEE-DBD9C657DEE0}" type="pres">
      <dgm:prSet presAssocID="{1DDA51BC-2B26-4E62-99C2-234F882FD1C5}" presName="diamond" presStyleLbl="bgShp" presStyleIdx="0" presStyleCnt="1"/>
      <dgm:spPr/>
    </dgm:pt>
    <dgm:pt modelId="{0FEEDD8F-A25F-47C4-80EC-A98FB113CF32}" type="pres">
      <dgm:prSet presAssocID="{1DDA51BC-2B26-4E62-99C2-234F882FD1C5}" presName="quad1" presStyleLbl="node1" presStyleIdx="0" presStyleCnt="4">
        <dgm:presLayoutVars>
          <dgm:chMax val="0"/>
          <dgm:chPref val="0"/>
          <dgm:bulletEnabled val="1"/>
        </dgm:presLayoutVars>
      </dgm:prSet>
      <dgm:spPr/>
      <dgm:t>
        <a:bodyPr/>
        <a:lstStyle/>
        <a:p>
          <a:endParaRPr lang="hr-HR"/>
        </a:p>
      </dgm:t>
    </dgm:pt>
    <dgm:pt modelId="{D923BD92-D3AB-43FA-B99D-0385EBFA2C5A}" type="pres">
      <dgm:prSet presAssocID="{1DDA51BC-2B26-4E62-99C2-234F882FD1C5}" presName="quad2" presStyleLbl="node1" presStyleIdx="1" presStyleCnt="4">
        <dgm:presLayoutVars>
          <dgm:chMax val="0"/>
          <dgm:chPref val="0"/>
          <dgm:bulletEnabled val="1"/>
        </dgm:presLayoutVars>
      </dgm:prSet>
      <dgm:spPr/>
      <dgm:t>
        <a:bodyPr/>
        <a:lstStyle/>
        <a:p>
          <a:endParaRPr lang="hr-HR"/>
        </a:p>
      </dgm:t>
    </dgm:pt>
    <dgm:pt modelId="{815F27AD-7D6E-4F11-A88E-0563EB4346B2}" type="pres">
      <dgm:prSet presAssocID="{1DDA51BC-2B26-4E62-99C2-234F882FD1C5}" presName="quad3" presStyleLbl="node1" presStyleIdx="2" presStyleCnt="4">
        <dgm:presLayoutVars>
          <dgm:chMax val="0"/>
          <dgm:chPref val="0"/>
          <dgm:bulletEnabled val="1"/>
        </dgm:presLayoutVars>
      </dgm:prSet>
      <dgm:spPr/>
      <dgm:t>
        <a:bodyPr/>
        <a:lstStyle/>
        <a:p>
          <a:endParaRPr lang="hr-HR"/>
        </a:p>
      </dgm:t>
    </dgm:pt>
    <dgm:pt modelId="{9282C7EF-B002-42F0-9D8B-C0AC55ABF196}" type="pres">
      <dgm:prSet presAssocID="{1DDA51BC-2B26-4E62-99C2-234F882FD1C5}" presName="quad4" presStyleLbl="node1" presStyleIdx="3" presStyleCnt="4">
        <dgm:presLayoutVars>
          <dgm:chMax val="0"/>
          <dgm:chPref val="0"/>
          <dgm:bulletEnabled val="1"/>
        </dgm:presLayoutVars>
      </dgm:prSet>
      <dgm:spPr/>
    </dgm:pt>
  </dgm:ptLst>
  <dgm:cxnLst>
    <dgm:cxn modelId="{14688EB1-42F6-4E2D-8104-EF204C550849}" type="presOf" srcId="{5C9FAC0B-9C8B-44C7-ACC9-7E69EAE45EFC}" destId="{815F27AD-7D6E-4F11-A88E-0563EB4346B2}" srcOrd="0" destOrd="0" presId="urn:microsoft.com/office/officeart/2005/8/layout/matrix3"/>
    <dgm:cxn modelId="{9D1C4366-053C-4208-8936-2F812EE24084}" type="presOf" srcId="{4A07AA1A-6237-4EBC-86BD-1FC4DF9BFE62}" destId="{0FEEDD8F-A25F-47C4-80EC-A98FB113CF32}" srcOrd="0" destOrd="0" presId="urn:microsoft.com/office/officeart/2005/8/layout/matrix3"/>
    <dgm:cxn modelId="{E28AEE6F-E9E2-48FE-A5C2-8F796BA012D5}" srcId="{1DDA51BC-2B26-4E62-99C2-234F882FD1C5}" destId="{4A07AA1A-6237-4EBC-86BD-1FC4DF9BFE62}" srcOrd="0" destOrd="0" parTransId="{F7E45006-218E-45F9-A742-CCE4EAE0AE55}" sibTransId="{B3FDCE71-0AF6-4EA9-BB09-DAF28D9AD703}"/>
    <dgm:cxn modelId="{5DF7D479-368F-48AF-9AE8-EA30BEF71452}" type="presOf" srcId="{ACE44271-49C3-47F2-AA65-4916360F8C1A}" destId="{D923BD92-D3AB-43FA-B99D-0385EBFA2C5A}" srcOrd="0" destOrd="0" presId="urn:microsoft.com/office/officeart/2005/8/layout/matrix3"/>
    <dgm:cxn modelId="{DA72D4FA-3FE3-46AF-A42F-1D291A784EE2}" srcId="{1DDA51BC-2B26-4E62-99C2-234F882FD1C5}" destId="{ACE44271-49C3-47F2-AA65-4916360F8C1A}" srcOrd="1" destOrd="0" parTransId="{66DAD481-F4EE-464F-82ED-4D1139A9AC3F}" sibTransId="{5B27AF2A-6C81-49C9-B74C-BCBDFB36CD65}"/>
    <dgm:cxn modelId="{95A40FF2-76F0-4332-8370-FA3BDFEB3636}" type="presOf" srcId="{1DDA51BC-2B26-4E62-99C2-234F882FD1C5}" destId="{D94A2B21-D406-453A-9E11-671AF6B217A0}" srcOrd="0" destOrd="0" presId="urn:microsoft.com/office/officeart/2005/8/layout/matrix3"/>
    <dgm:cxn modelId="{4B3B7F41-81D1-4487-A411-9C4BF14C2F8D}" srcId="{1DDA51BC-2B26-4E62-99C2-234F882FD1C5}" destId="{5C9FAC0B-9C8B-44C7-ACC9-7E69EAE45EFC}" srcOrd="2" destOrd="0" parTransId="{000B1716-7A44-46F1-9BE2-F2E17C45F3BD}" sibTransId="{CFB0FB27-49AC-4B27-8D17-83E84CD20B7B}"/>
    <dgm:cxn modelId="{EC02DEF9-6958-4A21-9583-EC0FE999AEF0}" type="presParOf" srcId="{D94A2B21-D406-453A-9E11-671AF6B217A0}" destId="{107E62E3-2A69-4F05-9FEE-DBD9C657DEE0}" srcOrd="0" destOrd="0" presId="urn:microsoft.com/office/officeart/2005/8/layout/matrix3"/>
    <dgm:cxn modelId="{784803E2-A162-49AA-AD32-0E80D294EFCE}" type="presParOf" srcId="{D94A2B21-D406-453A-9E11-671AF6B217A0}" destId="{0FEEDD8F-A25F-47C4-80EC-A98FB113CF32}" srcOrd="1" destOrd="0" presId="urn:microsoft.com/office/officeart/2005/8/layout/matrix3"/>
    <dgm:cxn modelId="{DBDD4C83-4943-46E0-B10B-66A0D6F507D1}" type="presParOf" srcId="{D94A2B21-D406-453A-9E11-671AF6B217A0}" destId="{D923BD92-D3AB-43FA-B99D-0385EBFA2C5A}" srcOrd="2" destOrd="0" presId="urn:microsoft.com/office/officeart/2005/8/layout/matrix3"/>
    <dgm:cxn modelId="{865C4D5D-3427-45F4-B69C-958B32DE63D0}" type="presParOf" srcId="{D94A2B21-D406-453A-9E11-671AF6B217A0}" destId="{815F27AD-7D6E-4F11-A88E-0563EB4346B2}" srcOrd="3" destOrd="0" presId="urn:microsoft.com/office/officeart/2005/8/layout/matrix3"/>
    <dgm:cxn modelId="{EE77EEB7-6246-4D0E-9E48-B209616F2DA2}" type="presParOf" srcId="{D94A2B21-D406-453A-9E11-671AF6B217A0}" destId="{9282C7EF-B002-42F0-9D8B-C0AC55ABF19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DA1969-56A8-4A85-82DC-1974B18D25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70BCEA5-2DF1-4661-8885-6D6866BE7DBE}">
      <dgm:prSet/>
      <dgm:spPr/>
      <dgm:t>
        <a:bodyPr/>
        <a:lstStyle/>
        <a:p>
          <a:r>
            <a:rPr lang="hr-HR"/>
            <a:t>Sposobnosti, darovitosti i znanja kandidata dokazuju se i vrednuju: </a:t>
          </a:r>
          <a:endParaRPr lang="en-US"/>
        </a:p>
      </dgm:t>
    </dgm:pt>
    <dgm:pt modelId="{3BF0F8B6-7A79-4184-947B-6DEF2F788A0D}" type="parTrans" cxnId="{EEE8A502-F2CA-492F-8FFE-1A81CE86025A}">
      <dgm:prSet/>
      <dgm:spPr/>
      <dgm:t>
        <a:bodyPr/>
        <a:lstStyle/>
        <a:p>
          <a:endParaRPr lang="en-US"/>
        </a:p>
      </dgm:t>
    </dgm:pt>
    <dgm:pt modelId="{E3CB5204-A54D-494F-9E01-1B073663B0CB}" type="sibTrans" cxnId="{EEE8A502-F2CA-492F-8FFE-1A81CE86025A}">
      <dgm:prSet/>
      <dgm:spPr/>
      <dgm:t>
        <a:bodyPr/>
        <a:lstStyle/>
        <a:p>
          <a:endParaRPr lang="en-US"/>
        </a:p>
      </dgm:t>
    </dgm:pt>
    <dgm:pt modelId="{2E4205F0-30A5-426B-9692-CAEF9EC2E1E7}">
      <dgm:prSet/>
      <dgm:spPr/>
      <dgm:t>
        <a:bodyPr/>
        <a:lstStyle/>
        <a:p>
          <a:r>
            <a:rPr lang="hr-HR" dirty="0"/>
            <a:t>• na osnovi provjere (ispitivanja) posebnih znanja, vještina, sposobnosti i darovitosti </a:t>
          </a:r>
          <a:endParaRPr lang="en-US" dirty="0"/>
        </a:p>
      </dgm:t>
    </dgm:pt>
    <dgm:pt modelId="{EF5EB2EC-7CF7-491A-9FE2-E70DD981134E}" type="parTrans" cxnId="{7CCA3ECE-67FE-4B59-A700-F6ECE60F692E}">
      <dgm:prSet/>
      <dgm:spPr/>
      <dgm:t>
        <a:bodyPr/>
        <a:lstStyle/>
        <a:p>
          <a:endParaRPr lang="en-US"/>
        </a:p>
      </dgm:t>
    </dgm:pt>
    <dgm:pt modelId="{97FC8DF9-9E98-4EF8-BFED-BE5C45FD9E01}" type="sibTrans" cxnId="{7CCA3ECE-67FE-4B59-A700-F6ECE60F692E}">
      <dgm:prSet/>
      <dgm:spPr/>
      <dgm:t>
        <a:bodyPr/>
        <a:lstStyle/>
        <a:p>
          <a:endParaRPr lang="en-US"/>
        </a:p>
      </dgm:t>
    </dgm:pt>
    <dgm:pt modelId="{CCC2B690-786A-4A0C-90F4-519A1E87B5EE}">
      <dgm:prSet/>
      <dgm:spPr/>
      <dgm:t>
        <a:bodyPr/>
        <a:lstStyle/>
        <a:p>
          <a:r>
            <a:rPr lang="hr-HR" dirty="0"/>
            <a:t>• na osnovi rezultata postignutih na natjecanjima u znanju </a:t>
          </a:r>
          <a:endParaRPr lang="en-US" dirty="0"/>
        </a:p>
      </dgm:t>
    </dgm:pt>
    <dgm:pt modelId="{160D0D57-5C55-4DF4-8F9E-D43D68FEE269}" type="parTrans" cxnId="{7C4F28A4-1A7E-42D4-980F-BB7FACA4CCC1}">
      <dgm:prSet/>
      <dgm:spPr/>
      <dgm:t>
        <a:bodyPr/>
        <a:lstStyle/>
        <a:p>
          <a:endParaRPr lang="en-US"/>
        </a:p>
      </dgm:t>
    </dgm:pt>
    <dgm:pt modelId="{56127E35-3A68-4D5D-BD19-C3B70646F56A}" type="sibTrans" cxnId="{7C4F28A4-1A7E-42D4-980F-BB7FACA4CCC1}">
      <dgm:prSet/>
      <dgm:spPr/>
      <dgm:t>
        <a:bodyPr/>
        <a:lstStyle/>
        <a:p>
          <a:endParaRPr lang="en-US"/>
        </a:p>
      </dgm:t>
    </dgm:pt>
    <dgm:pt modelId="{8CBF8926-0111-496F-8483-CFB3D9C11289}">
      <dgm:prSet/>
      <dgm:spPr/>
      <dgm:t>
        <a:bodyPr/>
        <a:lstStyle/>
        <a:p>
          <a:r>
            <a:rPr lang="hr-HR"/>
            <a:t>• na osnovi rezultata postignutih na natjecanjima u organizaciji školskih sportskih društava.</a:t>
          </a:r>
          <a:endParaRPr lang="en-US"/>
        </a:p>
      </dgm:t>
    </dgm:pt>
    <dgm:pt modelId="{FC3E4BFC-972B-44B8-902F-BC8C97DFEA87}" type="parTrans" cxnId="{CE5A6D82-DEC9-404B-A937-1D75E71EE572}">
      <dgm:prSet/>
      <dgm:spPr/>
      <dgm:t>
        <a:bodyPr/>
        <a:lstStyle/>
        <a:p>
          <a:endParaRPr lang="en-US"/>
        </a:p>
      </dgm:t>
    </dgm:pt>
    <dgm:pt modelId="{3CE0EDE5-72E9-4A33-ABDE-E601C3A9A2D1}" type="sibTrans" cxnId="{CE5A6D82-DEC9-404B-A937-1D75E71EE572}">
      <dgm:prSet/>
      <dgm:spPr/>
      <dgm:t>
        <a:bodyPr/>
        <a:lstStyle/>
        <a:p>
          <a:endParaRPr lang="en-US"/>
        </a:p>
      </dgm:t>
    </dgm:pt>
    <dgm:pt modelId="{D3929B42-753E-43A1-A83B-DE293BDC37C0}" type="pres">
      <dgm:prSet presAssocID="{B7DA1969-56A8-4A85-82DC-1974B18D2514}" presName="linear" presStyleCnt="0">
        <dgm:presLayoutVars>
          <dgm:animLvl val="lvl"/>
          <dgm:resizeHandles val="exact"/>
        </dgm:presLayoutVars>
      </dgm:prSet>
      <dgm:spPr/>
      <dgm:t>
        <a:bodyPr/>
        <a:lstStyle/>
        <a:p>
          <a:endParaRPr lang="hr-HR"/>
        </a:p>
      </dgm:t>
    </dgm:pt>
    <dgm:pt modelId="{BADAF559-FB07-4871-8E39-2004D326C83C}" type="pres">
      <dgm:prSet presAssocID="{770BCEA5-2DF1-4661-8885-6D6866BE7DBE}" presName="parentText" presStyleLbl="node1" presStyleIdx="0" presStyleCnt="4" custLinFactY="-63282" custLinFactNeighborX="-776" custLinFactNeighborY="-100000">
        <dgm:presLayoutVars>
          <dgm:chMax val="0"/>
          <dgm:bulletEnabled val="1"/>
        </dgm:presLayoutVars>
      </dgm:prSet>
      <dgm:spPr/>
      <dgm:t>
        <a:bodyPr/>
        <a:lstStyle/>
        <a:p>
          <a:endParaRPr lang="hr-HR"/>
        </a:p>
      </dgm:t>
    </dgm:pt>
    <dgm:pt modelId="{2810E13D-9FC6-48A0-8EC7-8EA82D972293}" type="pres">
      <dgm:prSet presAssocID="{E3CB5204-A54D-494F-9E01-1B073663B0CB}" presName="spacer" presStyleCnt="0"/>
      <dgm:spPr/>
    </dgm:pt>
    <dgm:pt modelId="{BC3FCAA8-8F33-4B57-8CD2-5DD7BD1D2B8E}" type="pres">
      <dgm:prSet presAssocID="{2E4205F0-30A5-426B-9692-CAEF9EC2E1E7}" presName="parentText" presStyleLbl="node1" presStyleIdx="1" presStyleCnt="4">
        <dgm:presLayoutVars>
          <dgm:chMax val="0"/>
          <dgm:bulletEnabled val="1"/>
        </dgm:presLayoutVars>
      </dgm:prSet>
      <dgm:spPr/>
      <dgm:t>
        <a:bodyPr/>
        <a:lstStyle/>
        <a:p>
          <a:endParaRPr lang="hr-HR"/>
        </a:p>
      </dgm:t>
    </dgm:pt>
    <dgm:pt modelId="{49D04109-1FEF-4AB8-971B-B3CC99CAF181}" type="pres">
      <dgm:prSet presAssocID="{97FC8DF9-9E98-4EF8-BFED-BE5C45FD9E01}" presName="spacer" presStyleCnt="0"/>
      <dgm:spPr/>
    </dgm:pt>
    <dgm:pt modelId="{EFDC67C1-765E-4725-9926-7D8FF97197D3}" type="pres">
      <dgm:prSet presAssocID="{CCC2B690-786A-4A0C-90F4-519A1E87B5EE}" presName="parentText" presStyleLbl="node1" presStyleIdx="2" presStyleCnt="4">
        <dgm:presLayoutVars>
          <dgm:chMax val="0"/>
          <dgm:bulletEnabled val="1"/>
        </dgm:presLayoutVars>
      </dgm:prSet>
      <dgm:spPr/>
      <dgm:t>
        <a:bodyPr/>
        <a:lstStyle/>
        <a:p>
          <a:endParaRPr lang="hr-HR"/>
        </a:p>
      </dgm:t>
    </dgm:pt>
    <dgm:pt modelId="{DA5B82BD-4D0A-4AF0-8B8D-C186FB6521A5}" type="pres">
      <dgm:prSet presAssocID="{56127E35-3A68-4D5D-BD19-C3B70646F56A}" presName="spacer" presStyleCnt="0"/>
      <dgm:spPr/>
    </dgm:pt>
    <dgm:pt modelId="{C883FECF-22D4-4EDD-BAC2-77830069371F}" type="pres">
      <dgm:prSet presAssocID="{8CBF8926-0111-496F-8483-CFB3D9C11289}" presName="parentText" presStyleLbl="node1" presStyleIdx="3" presStyleCnt="4">
        <dgm:presLayoutVars>
          <dgm:chMax val="0"/>
          <dgm:bulletEnabled val="1"/>
        </dgm:presLayoutVars>
      </dgm:prSet>
      <dgm:spPr/>
      <dgm:t>
        <a:bodyPr/>
        <a:lstStyle/>
        <a:p>
          <a:endParaRPr lang="hr-HR"/>
        </a:p>
      </dgm:t>
    </dgm:pt>
  </dgm:ptLst>
  <dgm:cxnLst>
    <dgm:cxn modelId="{7CCA3ECE-67FE-4B59-A700-F6ECE60F692E}" srcId="{B7DA1969-56A8-4A85-82DC-1974B18D2514}" destId="{2E4205F0-30A5-426B-9692-CAEF9EC2E1E7}" srcOrd="1" destOrd="0" parTransId="{EF5EB2EC-7CF7-491A-9FE2-E70DD981134E}" sibTransId="{97FC8DF9-9E98-4EF8-BFED-BE5C45FD9E01}"/>
    <dgm:cxn modelId="{18A20841-85CE-4C8A-B2F2-839DB3B125EB}" type="presOf" srcId="{770BCEA5-2DF1-4661-8885-6D6866BE7DBE}" destId="{BADAF559-FB07-4871-8E39-2004D326C83C}" srcOrd="0" destOrd="0" presId="urn:microsoft.com/office/officeart/2005/8/layout/vList2"/>
    <dgm:cxn modelId="{D20DC0B7-02B5-454B-A396-67CF16FBD31F}" type="presOf" srcId="{2E4205F0-30A5-426B-9692-CAEF9EC2E1E7}" destId="{BC3FCAA8-8F33-4B57-8CD2-5DD7BD1D2B8E}" srcOrd="0" destOrd="0" presId="urn:microsoft.com/office/officeart/2005/8/layout/vList2"/>
    <dgm:cxn modelId="{AC5BE54F-130E-4533-BBD3-8860C672B1B7}" type="presOf" srcId="{CCC2B690-786A-4A0C-90F4-519A1E87B5EE}" destId="{EFDC67C1-765E-4725-9926-7D8FF97197D3}" srcOrd="0" destOrd="0" presId="urn:microsoft.com/office/officeart/2005/8/layout/vList2"/>
    <dgm:cxn modelId="{CE5A6D82-DEC9-404B-A937-1D75E71EE572}" srcId="{B7DA1969-56A8-4A85-82DC-1974B18D2514}" destId="{8CBF8926-0111-496F-8483-CFB3D9C11289}" srcOrd="3" destOrd="0" parTransId="{FC3E4BFC-972B-44B8-902F-BC8C97DFEA87}" sibTransId="{3CE0EDE5-72E9-4A33-ABDE-E601C3A9A2D1}"/>
    <dgm:cxn modelId="{7C4F28A4-1A7E-42D4-980F-BB7FACA4CCC1}" srcId="{B7DA1969-56A8-4A85-82DC-1974B18D2514}" destId="{CCC2B690-786A-4A0C-90F4-519A1E87B5EE}" srcOrd="2" destOrd="0" parTransId="{160D0D57-5C55-4DF4-8F9E-D43D68FEE269}" sibTransId="{56127E35-3A68-4D5D-BD19-C3B70646F56A}"/>
    <dgm:cxn modelId="{E2FB5538-F062-4D4E-A73F-D4EDC83A2B86}" type="presOf" srcId="{B7DA1969-56A8-4A85-82DC-1974B18D2514}" destId="{D3929B42-753E-43A1-A83B-DE293BDC37C0}" srcOrd="0" destOrd="0" presId="urn:microsoft.com/office/officeart/2005/8/layout/vList2"/>
    <dgm:cxn modelId="{AE50E4E9-1585-4BAB-A2FC-0AFF69A70B21}" type="presOf" srcId="{8CBF8926-0111-496F-8483-CFB3D9C11289}" destId="{C883FECF-22D4-4EDD-BAC2-77830069371F}" srcOrd="0" destOrd="0" presId="urn:microsoft.com/office/officeart/2005/8/layout/vList2"/>
    <dgm:cxn modelId="{EEE8A502-F2CA-492F-8FFE-1A81CE86025A}" srcId="{B7DA1969-56A8-4A85-82DC-1974B18D2514}" destId="{770BCEA5-2DF1-4661-8885-6D6866BE7DBE}" srcOrd="0" destOrd="0" parTransId="{3BF0F8B6-7A79-4184-947B-6DEF2F788A0D}" sibTransId="{E3CB5204-A54D-494F-9E01-1B073663B0CB}"/>
    <dgm:cxn modelId="{FAE8A1C9-03A4-45DB-816C-9C4FB946142F}" type="presParOf" srcId="{D3929B42-753E-43A1-A83B-DE293BDC37C0}" destId="{BADAF559-FB07-4871-8E39-2004D326C83C}" srcOrd="0" destOrd="0" presId="urn:microsoft.com/office/officeart/2005/8/layout/vList2"/>
    <dgm:cxn modelId="{14E0BD30-065D-4D41-8813-487DF121BE4B}" type="presParOf" srcId="{D3929B42-753E-43A1-A83B-DE293BDC37C0}" destId="{2810E13D-9FC6-48A0-8EC7-8EA82D972293}" srcOrd="1" destOrd="0" presId="urn:microsoft.com/office/officeart/2005/8/layout/vList2"/>
    <dgm:cxn modelId="{618B4266-7594-4C27-8509-8E7794E3C580}" type="presParOf" srcId="{D3929B42-753E-43A1-A83B-DE293BDC37C0}" destId="{BC3FCAA8-8F33-4B57-8CD2-5DD7BD1D2B8E}" srcOrd="2" destOrd="0" presId="urn:microsoft.com/office/officeart/2005/8/layout/vList2"/>
    <dgm:cxn modelId="{2CDA61C3-387B-4BF9-ABB5-506E67369837}" type="presParOf" srcId="{D3929B42-753E-43A1-A83B-DE293BDC37C0}" destId="{49D04109-1FEF-4AB8-971B-B3CC99CAF181}" srcOrd="3" destOrd="0" presId="urn:microsoft.com/office/officeart/2005/8/layout/vList2"/>
    <dgm:cxn modelId="{776FA304-F44D-4B3A-B687-B55F0A219E22}" type="presParOf" srcId="{D3929B42-753E-43A1-A83B-DE293BDC37C0}" destId="{EFDC67C1-765E-4725-9926-7D8FF97197D3}" srcOrd="4" destOrd="0" presId="urn:microsoft.com/office/officeart/2005/8/layout/vList2"/>
    <dgm:cxn modelId="{336511BE-A7CA-4951-96C8-DD0B0E7C401D}" type="presParOf" srcId="{D3929B42-753E-43A1-A83B-DE293BDC37C0}" destId="{DA5B82BD-4D0A-4AF0-8B8D-C186FB6521A5}" srcOrd="5" destOrd="0" presId="urn:microsoft.com/office/officeart/2005/8/layout/vList2"/>
    <dgm:cxn modelId="{237D30CE-D0E5-458C-A5A7-AF55A6057E74}" type="presParOf" srcId="{D3929B42-753E-43A1-A83B-DE293BDC37C0}" destId="{C883FECF-22D4-4EDD-BAC2-77830069371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59FACC-CE12-4ABD-9076-507F40CD900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A725BDD7-8D53-47C7-97AB-517AD36BA307}">
      <dgm:prSet/>
      <dgm:spPr/>
      <dgm:t>
        <a:bodyPr/>
        <a:lstStyle/>
        <a:p>
          <a:r>
            <a:rPr lang="hr-HR">
              <a:hlinkClick xmlns:r="http://schemas.openxmlformats.org/officeDocument/2006/relationships" r:id="rId1"/>
            </a:rPr>
            <a:t>https://ucenici.com/dodatni-bodovi-za-upis-srednju-skolu/</a:t>
          </a:r>
          <a:endParaRPr lang="en-US"/>
        </a:p>
      </dgm:t>
    </dgm:pt>
    <dgm:pt modelId="{74106571-55FA-45F0-BBD8-A00A7D9736F3}" type="parTrans" cxnId="{694A6582-E88D-4538-B069-5A0AFA26C6DD}">
      <dgm:prSet/>
      <dgm:spPr/>
      <dgm:t>
        <a:bodyPr/>
        <a:lstStyle/>
        <a:p>
          <a:endParaRPr lang="en-US"/>
        </a:p>
      </dgm:t>
    </dgm:pt>
    <dgm:pt modelId="{44893CB7-4FB9-45A4-BDE6-7ABD616D2019}" type="sibTrans" cxnId="{694A6582-E88D-4538-B069-5A0AFA26C6DD}">
      <dgm:prSet/>
      <dgm:spPr/>
      <dgm:t>
        <a:bodyPr/>
        <a:lstStyle/>
        <a:p>
          <a:endParaRPr lang="en-US"/>
        </a:p>
      </dgm:t>
    </dgm:pt>
    <dgm:pt modelId="{D06C40E9-1473-4CBB-AF75-075174A00093}">
      <dgm:prSet/>
      <dgm:spPr/>
      <dgm:t>
        <a:bodyPr/>
        <a:lstStyle/>
        <a:p>
          <a:r>
            <a:rPr lang="hr-HR" dirty="0"/>
            <a:t>Primjer:</a:t>
          </a:r>
        </a:p>
        <a:p>
          <a:r>
            <a:rPr lang="hr-HR" dirty="0"/>
            <a:t>MEDICINSKA ŠKOLA: HJ, MAT, EJ, BIO, KEM FIZ</a:t>
          </a:r>
          <a:endParaRPr lang="en-US" dirty="0"/>
        </a:p>
      </dgm:t>
    </dgm:pt>
    <dgm:pt modelId="{F20FCB14-B5CE-44B4-8FE1-C531235F94C6}" type="parTrans" cxnId="{006FE63C-9663-46E4-BA5C-20514C23816B}">
      <dgm:prSet/>
      <dgm:spPr/>
      <dgm:t>
        <a:bodyPr/>
        <a:lstStyle/>
        <a:p>
          <a:endParaRPr lang="en-US"/>
        </a:p>
      </dgm:t>
    </dgm:pt>
    <dgm:pt modelId="{8E8C5563-3FBB-4AEA-A12A-4CB193C33590}" type="sibTrans" cxnId="{006FE63C-9663-46E4-BA5C-20514C23816B}">
      <dgm:prSet/>
      <dgm:spPr/>
      <dgm:t>
        <a:bodyPr/>
        <a:lstStyle/>
        <a:p>
          <a:endParaRPr lang="en-US"/>
        </a:p>
      </dgm:t>
    </dgm:pt>
    <dgm:pt modelId="{D2EBB2D1-2DF2-4A6C-8CD6-A835D4AA037D}" type="pres">
      <dgm:prSet presAssocID="{4759FACC-CE12-4ABD-9076-507F40CD900E}" presName="hierChild1" presStyleCnt="0">
        <dgm:presLayoutVars>
          <dgm:chPref val="1"/>
          <dgm:dir/>
          <dgm:animOne val="branch"/>
          <dgm:animLvl val="lvl"/>
          <dgm:resizeHandles/>
        </dgm:presLayoutVars>
      </dgm:prSet>
      <dgm:spPr/>
      <dgm:t>
        <a:bodyPr/>
        <a:lstStyle/>
        <a:p>
          <a:endParaRPr lang="hr-HR"/>
        </a:p>
      </dgm:t>
    </dgm:pt>
    <dgm:pt modelId="{C6558787-1182-4292-AAD1-25AB6A8DAD28}" type="pres">
      <dgm:prSet presAssocID="{A725BDD7-8D53-47C7-97AB-517AD36BA307}" presName="hierRoot1" presStyleCnt="0"/>
      <dgm:spPr/>
    </dgm:pt>
    <dgm:pt modelId="{EC0B8793-CEF5-47F8-B3DD-F368B3BB7A1B}" type="pres">
      <dgm:prSet presAssocID="{A725BDD7-8D53-47C7-97AB-517AD36BA307}" presName="composite" presStyleCnt="0"/>
      <dgm:spPr/>
    </dgm:pt>
    <dgm:pt modelId="{39CE2AF6-F500-4652-9251-CD3ED12963D8}" type="pres">
      <dgm:prSet presAssocID="{A725BDD7-8D53-47C7-97AB-517AD36BA307}" presName="background" presStyleLbl="node0" presStyleIdx="0" presStyleCnt="2"/>
      <dgm:spPr/>
    </dgm:pt>
    <dgm:pt modelId="{D9949EB1-D5D7-4E8D-937D-484475CA2F8D}" type="pres">
      <dgm:prSet presAssocID="{A725BDD7-8D53-47C7-97AB-517AD36BA307}" presName="text" presStyleLbl="fgAcc0" presStyleIdx="0" presStyleCnt="2">
        <dgm:presLayoutVars>
          <dgm:chPref val="3"/>
        </dgm:presLayoutVars>
      </dgm:prSet>
      <dgm:spPr/>
      <dgm:t>
        <a:bodyPr/>
        <a:lstStyle/>
        <a:p>
          <a:endParaRPr lang="hr-HR"/>
        </a:p>
      </dgm:t>
    </dgm:pt>
    <dgm:pt modelId="{E205B9F5-C722-4C18-BC3B-C02AC1373E78}" type="pres">
      <dgm:prSet presAssocID="{A725BDD7-8D53-47C7-97AB-517AD36BA307}" presName="hierChild2" presStyleCnt="0"/>
      <dgm:spPr/>
    </dgm:pt>
    <dgm:pt modelId="{8480D8E6-D1D7-471C-8063-09C60310568D}" type="pres">
      <dgm:prSet presAssocID="{D06C40E9-1473-4CBB-AF75-075174A00093}" presName="hierRoot1" presStyleCnt="0"/>
      <dgm:spPr/>
    </dgm:pt>
    <dgm:pt modelId="{067F12EE-9FC3-498E-93F3-337701B903E5}" type="pres">
      <dgm:prSet presAssocID="{D06C40E9-1473-4CBB-AF75-075174A00093}" presName="composite" presStyleCnt="0"/>
      <dgm:spPr/>
    </dgm:pt>
    <dgm:pt modelId="{903C31FA-9414-4525-9643-11A85572BBED}" type="pres">
      <dgm:prSet presAssocID="{D06C40E9-1473-4CBB-AF75-075174A00093}" presName="background" presStyleLbl="node0" presStyleIdx="1" presStyleCnt="2"/>
      <dgm:spPr/>
    </dgm:pt>
    <dgm:pt modelId="{DAC6D4D4-EC3E-485F-9CC3-A824BEC51BD2}" type="pres">
      <dgm:prSet presAssocID="{D06C40E9-1473-4CBB-AF75-075174A00093}" presName="text" presStyleLbl="fgAcc0" presStyleIdx="1" presStyleCnt="2">
        <dgm:presLayoutVars>
          <dgm:chPref val="3"/>
        </dgm:presLayoutVars>
      </dgm:prSet>
      <dgm:spPr/>
      <dgm:t>
        <a:bodyPr/>
        <a:lstStyle/>
        <a:p>
          <a:endParaRPr lang="hr-HR"/>
        </a:p>
      </dgm:t>
    </dgm:pt>
    <dgm:pt modelId="{1AE90BCE-B642-4F8A-A566-4E748E719E2A}" type="pres">
      <dgm:prSet presAssocID="{D06C40E9-1473-4CBB-AF75-075174A00093}" presName="hierChild2" presStyleCnt="0"/>
      <dgm:spPr/>
    </dgm:pt>
  </dgm:ptLst>
  <dgm:cxnLst>
    <dgm:cxn modelId="{006FE63C-9663-46E4-BA5C-20514C23816B}" srcId="{4759FACC-CE12-4ABD-9076-507F40CD900E}" destId="{D06C40E9-1473-4CBB-AF75-075174A00093}" srcOrd="1" destOrd="0" parTransId="{F20FCB14-B5CE-44B4-8FE1-C531235F94C6}" sibTransId="{8E8C5563-3FBB-4AEA-A12A-4CB193C33590}"/>
    <dgm:cxn modelId="{694A6582-E88D-4538-B069-5A0AFA26C6DD}" srcId="{4759FACC-CE12-4ABD-9076-507F40CD900E}" destId="{A725BDD7-8D53-47C7-97AB-517AD36BA307}" srcOrd="0" destOrd="0" parTransId="{74106571-55FA-45F0-BBD8-A00A7D9736F3}" sibTransId="{44893CB7-4FB9-45A4-BDE6-7ABD616D2019}"/>
    <dgm:cxn modelId="{079E9370-46BA-4730-884D-80426B3430E8}" type="presOf" srcId="{4759FACC-CE12-4ABD-9076-507F40CD900E}" destId="{D2EBB2D1-2DF2-4A6C-8CD6-A835D4AA037D}" srcOrd="0" destOrd="0" presId="urn:microsoft.com/office/officeart/2005/8/layout/hierarchy1"/>
    <dgm:cxn modelId="{FAD940D8-B596-4367-8DE5-2C655DF607D7}" type="presOf" srcId="{A725BDD7-8D53-47C7-97AB-517AD36BA307}" destId="{D9949EB1-D5D7-4E8D-937D-484475CA2F8D}" srcOrd="0" destOrd="0" presId="urn:microsoft.com/office/officeart/2005/8/layout/hierarchy1"/>
    <dgm:cxn modelId="{0F2D45A5-B3B6-427E-AE59-61B3B57A6FB1}" type="presOf" srcId="{D06C40E9-1473-4CBB-AF75-075174A00093}" destId="{DAC6D4D4-EC3E-485F-9CC3-A824BEC51BD2}" srcOrd="0" destOrd="0" presId="urn:microsoft.com/office/officeart/2005/8/layout/hierarchy1"/>
    <dgm:cxn modelId="{F6C37D1F-F762-4E04-8693-CF1DBEEA75E2}" type="presParOf" srcId="{D2EBB2D1-2DF2-4A6C-8CD6-A835D4AA037D}" destId="{C6558787-1182-4292-AAD1-25AB6A8DAD28}" srcOrd="0" destOrd="0" presId="urn:microsoft.com/office/officeart/2005/8/layout/hierarchy1"/>
    <dgm:cxn modelId="{9B056E9C-D991-4115-A5E6-C3949BDF236F}" type="presParOf" srcId="{C6558787-1182-4292-AAD1-25AB6A8DAD28}" destId="{EC0B8793-CEF5-47F8-B3DD-F368B3BB7A1B}" srcOrd="0" destOrd="0" presId="urn:microsoft.com/office/officeart/2005/8/layout/hierarchy1"/>
    <dgm:cxn modelId="{4F2A52B3-316A-4453-91E9-044B8998B82D}" type="presParOf" srcId="{EC0B8793-CEF5-47F8-B3DD-F368B3BB7A1B}" destId="{39CE2AF6-F500-4652-9251-CD3ED12963D8}" srcOrd="0" destOrd="0" presId="urn:microsoft.com/office/officeart/2005/8/layout/hierarchy1"/>
    <dgm:cxn modelId="{03BE96F3-3B8F-4F9B-9504-F2E92FA9FB91}" type="presParOf" srcId="{EC0B8793-CEF5-47F8-B3DD-F368B3BB7A1B}" destId="{D9949EB1-D5D7-4E8D-937D-484475CA2F8D}" srcOrd="1" destOrd="0" presId="urn:microsoft.com/office/officeart/2005/8/layout/hierarchy1"/>
    <dgm:cxn modelId="{E1140C80-3450-42E8-9BEF-0C8A9AC169B7}" type="presParOf" srcId="{C6558787-1182-4292-AAD1-25AB6A8DAD28}" destId="{E205B9F5-C722-4C18-BC3B-C02AC1373E78}" srcOrd="1" destOrd="0" presId="urn:microsoft.com/office/officeart/2005/8/layout/hierarchy1"/>
    <dgm:cxn modelId="{FA085361-65A6-4034-9145-F1B33BD83BA3}" type="presParOf" srcId="{D2EBB2D1-2DF2-4A6C-8CD6-A835D4AA037D}" destId="{8480D8E6-D1D7-471C-8063-09C60310568D}" srcOrd="1" destOrd="0" presId="urn:microsoft.com/office/officeart/2005/8/layout/hierarchy1"/>
    <dgm:cxn modelId="{69EEE898-A7C3-43BD-A37B-809432C2B800}" type="presParOf" srcId="{8480D8E6-D1D7-471C-8063-09C60310568D}" destId="{067F12EE-9FC3-498E-93F3-337701B903E5}" srcOrd="0" destOrd="0" presId="urn:microsoft.com/office/officeart/2005/8/layout/hierarchy1"/>
    <dgm:cxn modelId="{8E8D76CB-5FF6-483D-BDBE-0FA54E363101}" type="presParOf" srcId="{067F12EE-9FC3-498E-93F3-337701B903E5}" destId="{903C31FA-9414-4525-9643-11A85572BBED}" srcOrd="0" destOrd="0" presId="urn:microsoft.com/office/officeart/2005/8/layout/hierarchy1"/>
    <dgm:cxn modelId="{B1D8793A-E36F-43A1-9A20-CF1CAFF58206}" type="presParOf" srcId="{067F12EE-9FC3-498E-93F3-337701B903E5}" destId="{DAC6D4D4-EC3E-485F-9CC3-A824BEC51BD2}" srcOrd="1" destOrd="0" presId="urn:microsoft.com/office/officeart/2005/8/layout/hierarchy1"/>
    <dgm:cxn modelId="{47486515-5BFC-43F2-BF73-917E39518803}" type="presParOf" srcId="{8480D8E6-D1D7-471C-8063-09C60310568D}" destId="{1AE90BCE-B642-4F8A-A566-4E748E719E2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6B5F73-DCDC-4E7F-8172-6DF6C81178C9}"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C072E14-5C47-4696-A482-C0DEA519AD5F}">
      <dgm:prSet/>
      <dgm:spPr/>
      <dgm:t>
        <a:bodyPr/>
        <a:lstStyle/>
        <a:p>
          <a:r>
            <a:rPr lang="hr-HR"/>
            <a:t>Za programe obrazovanja u trajanju od najmanje četiri godine, škola može utvrditi minimalni broj bodova potrebnih za prijavu kandidata za upis u pojedini program obrazovanja. </a:t>
          </a:r>
          <a:endParaRPr lang="en-US"/>
        </a:p>
      </dgm:t>
    </dgm:pt>
    <dgm:pt modelId="{5A7C4645-CA90-4ABE-B7EE-752677783127}" type="parTrans" cxnId="{A29EDF81-EAB5-4F58-9BC3-C1C41D5493F6}">
      <dgm:prSet/>
      <dgm:spPr/>
      <dgm:t>
        <a:bodyPr/>
        <a:lstStyle/>
        <a:p>
          <a:endParaRPr lang="en-US"/>
        </a:p>
      </dgm:t>
    </dgm:pt>
    <dgm:pt modelId="{D4A9681A-A353-41DE-A194-EAA19E4CC4D3}" type="sibTrans" cxnId="{A29EDF81-EAB5-4F58-9BC3-C1C41D5493F6}">
      <dgm:prSet/>
      <dgm:spPr/>
      <dgm:t>
        <a:bodyPr/>
        <a:lstStyle/>
        <a:p>
          <a:endParaRPr lang="en-US"/>
        </a:p>
      </dgm:t>
    </dgm:pt>
    <dgm:pt modelId="{729F8D62-A3C5-41C5-8AB3-0C80CE3844CE}">
      <dgm:prSet/>
      <dgm:spPr/>
      <dgm:t>
        <a:bodyPr/>
        <a:lstStyle/>
        <a:p>
          <a:r>
            <a:rPr lang="hr-HR"/>
            <a:t>Utvrđeni minimalni broj bodova primjenjuje se tijekom cijeloga upisnog postupka (ljetni, jesenski i naknadni upisni rok). </a:t>
          </a:r>
          <a:endParaRPr lang="en-US"/>
        </a:p>
      </dgm:t>
    </dgm:pt>
    <dgm:pt modelId="{DCF99D7D-4077-4B47-A819-60928CF255AB}" type="parTrans" cxnId="{FC1D8858-2F37-44D8-A3C4-6021F6E54A68}">
      <dgm:prSet/>
      <dgm:spPr/>
      <dgm:t>
        <a:bodyPr/>
        <a:lstStyle/>
        <a:p>
          <a:endParaRPr lang="en-US"/>
        </a:p>
      </dgm:t>
    </dgm:pt>
    <dgm:pt modelId="{E26EB965-BBDE-4A2C-B798-5BF24999C19A}" type="sibTrans" cxnId="{FC1D8858-2F37-44D8-A3C4-6021F6E54A68}">
      <dgm:prSet/>
      <dgm:spPr/>
      <dgm:t>
        <a:bodyPr/>
        <a:lstStyle/>
        <a:p>
          <a:endParaRPr lang="en-US"/>
        </a:p>
      </dgm:t>
    </dgm:pt>
    <dgm:pt modelId="{F7127A7D-4E5F-4091-BBB1-07097D0FCA23}" type="pres">
      <dgm:prSet presAssocID="{356B5F73-DCDC-4E7F-8172-6DF6C81178C9}" presName="hierChild1" presStyleCnt="0">
        <dgm:presLayoutVars>
          <dgm:chPref val="1"/>
          <dgm:dir/>
          <dgm:animOne val="branch"/>
          <dgm:animLvl val="lvl"/>
          <dgm:resizeHandles/>
        </dgm:presLayoutVars>
      </dgm:prSet>
      <dgm:spPr/>
      <dgm:t>
        <a:bodyPr/>
        <a:lstStyle/>
        <a:p>
          <a:endParaRPr lang="hr-HR"/>
        </a:p>
      </dgm:t>
    </dgm:pt>
    <dgm:pt modelId="{FB4CAB2E-E882-4A3A-9337-E79D7B587031}" type="pres">
      <dgm:prSet presAssocID="{5C072E14-5C47-4696-A482-C0DEA519AD5F}" presName="hierRoot1" presStyleCnt="0"/>
      <dgm:spPr/>
    </dgm:pt>
    <dgm:pt modelId="{FE34A2AD-5C40-4CB3-9649-DEE3B895CC1C}" type="pres">
      <dgm:prSet presAssocID="{5C072E14-5C47-4696-A482-C0DEA519AD5F}" presName="composite" presStyleCnt="0"/>
      <dgm:spPr/>
    </dgm:pt>
    <dgm:pt modelId="{7A2E3645-E52C-4B1A-A7C5-00D01CA72588}" type="pres">
      <dgm:prSet presAssocID="{5C072E14-5C47-4696-A482-C0DEA519AD5F}" presName="background" presStyleLbl="node0" presStyleIdx="0" presStyleCnt="2"/>
      <dgm:spPr/>
    </dgm:pt>
    <dgm:pt modelId="{B9C75A25-DE3A-42D0-A41E-F3B60C39CE4F}" type="pres">
      <dgm:prSet presAssocID="{5C072E14-5C47-4696-A482-C0DEA519AD5F}" presName="text" presStyleLbl="fgAcc0" presStyleIdx="0" presStyleCnt="2">
        <dgm:presLayoutVars>
          <dgm:chPref val="3"/>
        </dgm:presLayoutVars>
      </dgm:prSet>
      <dgm:spPr/>
      <dgm:t>
        <a:bodyPr/>
        <a:lstStyle/>
        <a:p>
          <a:endParaRPr lang="hr-HR"/>
        </a:p>
      </dgm:t>
    </dgm:pt>
    <dgm:pt modelId="{F443B327-4A45-4805-BD87-2754DE17AFAE}" type="pres">
      <dgm:prSet presAssocID="{5C072E14-5C47-4696-A482-C0DEA519AD5F}" presName="hierChild2" presStyleCnt="0"/>
      <dgm:spPr/>
    </dgm:pt>
    <dgm:pt modelId="{6D829851-F85C-473C-AD04-F148FB36A15D}" type="pres">
      <dgm:prSet presAssocID="{729F8D62-A3C5-41C5-8AB3-0C80CE3844CE}" presName="hierRoot1" presStyleCnt="0"/>
      <dgm:spPr/>
    </dgm:pt>
    <dgm:pt modelId="{96348D7F-113C-40CF-BE44-80314D78EBC9}" type="pres">
      <dgm:prSet presAssocID="{729F8D62-A3C5-41C5-8AB3-0C80CE3844CE}" presName="composite" presStyleCnt="0"/>
      <dgm:spPr/>
    </dgm:pt>
    <dgm:pt modelId="{8E8FF330-2ED5-4E22-87DA-0A3DC8EDD087}" type="pres">
      <dgm:prSet presAssocID="{729F8D62-A3C5-41C5-8AB3-0C80CE3844CE}" presName="background" presStyleLbl="node0" presStyleIdx="1" presStyleCnt="2"/>
      <dgm:spPr/>
    </dgm:pt>
    <dgm:pt modelId="{888FAFFD-C10F-4E2C-8629-EB0050C9852B}" type="pres">
      <dgm:prSet presAssocID="{729F8D62-A3C5-41C5-8AB3-0C80CE3844CE}" presName="text" presStyleLbl="fgAcc0" presStyleIdx="1" presStyleCnt="2">
        <dgm:presLayoutVars>
          <dgm:chPref val="3"/>
        </dgm:presLayoutVars>
      </dgm:prSet>
      <dgm:spPr/>
      <dgm:t>
        <a:bodyPr/>
        <a:lstStyle/>
        <a:p>
          <a:endParaRPr lang="hr-HR"/>
        </a:p>
      </dgm:t>
    </dgm:pt>
    <dgm:pt modelId="{A6A43E09-A0E3-4649-A2F7-374518782902}" type="pres">
      <dgm:prSet presAssocID="{729F8D62-A3C5-41C5-8AB3-0C80CE3844CE}" presName="hierChild2" presStyleCnt="0"/>
      <dgm:spPr/>
    </dgm:pt>
  </dgm:ptLst>
  <dgm:cxnLst>
    <dgm:cxn modelId="{AC26AFE8-BCA8-44A9-B231-A4B4D87F97F6}" type="presOf" srcId="{5C072E14-5C47-4696-A482-C0DEA519AD5F}" destId="{B9C75A25-DE3A-42D0-A41E-F3B60C39CE4F}" srcOrd="0" destOrd="0" presId="urn:microsoft.com/office/officeart/2005/8/layout/hierarchy1"/>
    <dgm:cxn modelId="{231FADF2-4A4F-4AC1-BD6B-A3D706F87C37}" type="presOf" srcId="{356B5F73-DCDC-4E7F-8172-6DF6C81178C9}" destId="{F7127A7D-4E5F-4091-BBB1-07097D0FCA23}" srcOrd="0" destOrd="0" presId="urn:microsoft.com/office/officeart/2005/8/layout/hierarchy1"/>
    <dgm:cxn modelId="{FC1D8858-2F37-44D8-A3C4-6021F6E54A68}" srcId="{356B5F73-DCDC-4E7F-8172-6DF6C81178C9}" destId="{729F8D62-A3C5-41C5-8AB3-0C80CE3844CE}" srcOrd="1" destOrd="0" parTransId="{DCF99D7D-4077-4B47-A819-60928CF255AB}" sibTransId="{E26EB965-BBDE-4A2C-B798-5BF24999C19A}"/>
    <dgm:cxn modelId="{095F711A-B2DA-4FB4-96FB-2DCCC58EF53C}" type="presOf" srcId="{729F8D62-A3C5-41C5-8AB3-0C80CE3844CE}" destId="{888FAFFD-C10F-4E2C-8629-EB0050C9852B}" srcOrd="0" destOrd="0" presId="urn:microsoft.com/office/officeart/2005/8/layout/hierarchy1"/>
    <dgm:cxn modelId="{A29EDF81-EAB5-4F58-9BC3-C1C41D5493F6}" srcId="{356B5F73-DCDC-4E7F-8172-6DF6C81178C9}" destId="{5C072E14-5C47-4696-A482-C0DEA519AD5F}" srcOrd="0" destOrd="0" parTransId="{5A7C4645-CA90-4ABE-B7EE-752677783127}" sibTransId="{D4A9681A-A353-41DE-A194-EAA19E4CC4D3}"/>
    <dgm:cxn modelId="{16D1960D-C72C-4603-9803-5C5B1C310EC5}" type="presParOf" srcId="{F7127A7D-4E5F-4091-BBB1-07097D0FCA23}" destId="{FB4CAB2E-E882-4A3A-9337-E79D7B587031}" srcOrd="0" destOrd="0" presId="urn:microsoft.com/office/officeart/2005/8/layout/hierarchy1"/>
    <dgm:cxn modelId="{CF68C86B-947D-4599-BBCA-B1976A878042}" type="presParOf" srcId="{FB4CAB2E-E882-4A3A-9337-E79D7B587031}" destId="{FE34A2AD-5C40-4CB3-9649-DEE3B895CC1C}" srcOrd="0" destOrd="0" presId="urn:microsoft.com/office/officeart/2005/8/layout/hierarchy1"/>
    <dgm:cxn modelId="{A90AAA28-C9FC-480F-81EC-64E2A37DD705}" type="presParOf" srcId="{FE34A2AD-5C40-4CB3-9649-DEE3B895CC1C}" destId="{7A2E3645-E52C-4B1A-A7C5-00D01CA72588}" srcOrd="0" destOrd="0" presId="urn:microsoft.com/office/officeart/2005/8/layout/hierarchy1"/>
    <dgm:cxn modelId="{5E9BF66E-474E-4302-832D-A3144DBC443E}" type="presParOf" srcId="{FE34A2AD-5C40-4CB3-9649-DEE3B895CC1C}" destId="{B9C75A25-DE3A-42D0-A41E-F3B60C39CE4F}" srcOrd="1" destOrd="0" presId="urn:microsoft.com/office/officeart/2005/8/layout/hierarchy1"/>
    <dgm:cxn modelId="{F2F3B27C-D674-4554-A2F5-85094B969C31}" type="presParOf" srcId="{FB4CAB2E-E882-4A3A-9337-E79D7B587031}" destId="{F443B327-4A45-4805-BD87-2754DE17AFAE}" srcOrd="1" destOrd="0" presId="urn:microsoft.com/office/officeart/2005/8/layout/hierarchy1"/>
    <dgm:cxn modelId="{5F87C1DD-2079-4024-85A3-820F3BFC700C}" type="presParOf" srcId="{F7127A7D-4E5F-4091-BBB1-07097D0FCA23}" destId="{6D829851-F85C-473C-AD04-F148FB36A15D}" srcOrd="1" destOrd="0" presId="urn:microsoft.com/office/officeart/2005/8/layout/hierarchy1"/>
    <dgm:cxn modelId="{29579018-7D79-4E95-B9FE-C38FE8F5810A}" type="presParOf" srcId="{6D829851-F85C-473C-AD04-F148FB36A15D}" destId="{96348D7F-113C-40CF-BE44-80314D78EBC9}" srcOrd="0" destOrd="0" presId="urn:microsoft.com/office/officeart/2005/8/layout/hierarchy1"/>
    <dgm:cxn modelId="{F1209F8F-04DB-414F-A541-5E56EAB98F82}" type="presParOf" srcId="{96348D7F-113C-40CF-BE44-80314D78EBC9}" destId="{8E8FF330-2ED5-4E22-87DA-0A3DC8EDD087}" srcOrd="0" destOrd="0" presId="urn:microsoft.com/office/officeart/2005/8/layout/hierarchy1"/>
    <dgm:cxn modelId="{7E710E8A-54AF-406B-AFF7-44754047D180}" type="presParOf" srcId="{96348D7F-113C-40CF-BE44-80314D78EBC9}" destId="{888FAFFD-C10F-4E2C-8629-EB0050C9852B}" srcOrd="1" destOrd="0" presId="urn:microsoft.com/office/officeart/2005/8/layout/hierarchy1"/>
    <dgm:cxn modelId="{B4E56761-2442-46FB-93A4-5753E1E2DFD6}" type="presParOf" srcId="{6D829851-F85C-473C-AD04-F148FB36A15D}" destId="{A6A43E09-A0E3-4649-A2F7-37451878290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7CCF00-1FA4-4FEF-AF28-55C2E6224F65}" type="doc">
      <dgm:prSet loTypeId="urn:microsoft.com/office/officeart/2005/8/layout/process5" loCatId="process" qsTypeId="urn:microsoft.com/office/officeart/2005/8/quickstyle/simple1" qsCatId="simple" csTypeId="urn:microsoft.com/office/officeart/2005/8/colors/colorful5" csCatId="colorful"/>
      <dgm:spPr/>
      <dgm:t>
        <a:bodyPr/>
        <a:lstStyle/>
        <a:p>
          <a:endParaRPr lang="en-US"/>
        </a:p>
      </dgm:t>
    </dgm:pt>
    <dgm:pt modelId="{83A088D0-6ABD-430C-8C0B-D88AEBFCB854}">
      <dgm:prSet/>
      <dgm:spPr/>
      <dgm:t>
        <a:bodyPr/>
        <a:lstStyle/>
        <a:p>
          <a:r>
            <a:rPr lang="hr-HR" dirty="0"/>
            <a:t>U slučaju drugih teškoća s prijavom na mrežnu stranicu: www.upisi.hr, potrebno je nazvati</a:t>
          </a:r>
          <a:endParaRPr lang="en-US" dirty="0"/>
        </a:p>
      </dgm:t>
    </dgm:pt>
    <dgm:pt modelId="{9D9B1011-ADA1-48E5-B939-27B8B4E1F558}" type="parTrans" cxnId="{A23D0C5F-383A-4983-8C51-11421A890E61}">
      <dgm:prSet/>
      <dgm:spPr/>
      <dgm:t>
        <a:bodyPr/>
        <a:lstStyle/>
        <a:p>
          <a:endParaRPr lang="en-US"/>
        </a:p>
      </dgm:t>
    </dgm:pt>
    <dgm:pt modelId="{473C54FF-2254-4DE1-A405-EF00826321AC}" type="sibTrans" cxnId="{A23D0C5F-383A-4983-8C51-11421A890E61}">
      <dgm:prSet/>
      <dgm:spPr/>
      <dgm:t>
        <a:bodyPr/>
        <a:lstStyle/>
        <a:p>
          <a:endParaRPr lang="en-US"/>
        </a:p>
      </dgm:t>
    </dgm:pt>
    <dgm:pt modelId="{326AB263-1CAA-4B89-BFF3-8BAC6BCD8123}">
      <dgm:prSet/>
      <dgm:spPr/>
      <dgm:t>
        <a:bodyPr/>
        <a:lstStyle/>
        <a:p>
          <a:r>
            <a:rPr lang="hr-HR"/>
            <a:t>CARNET-ovu podršku obrazovnom sustavu na broj telefona: 01/ 6661 500</a:t>
          </a:r>
          <a:endParaRPr lang="en-US"/>
        </a:p>
      </dgm:t>
    </dgm:pt>
    <dgm:pt modelId="{F44CD955-A1AA-4CA2-9095-6A0CC9069088}" type="parTrans" cxnId="{861A0781-4020-45BD-AF5F-55C7573A6E70}">
      <dgm:prSet/>
      <dgm:spPr/>
      <dgm:t>
        <a:bodyPr/>
        <a:lstStyle/>
        <a:p>
          <a:endParaRPr lang="en-US"/>
        </a:p>
      </dgm:t>
    </dgm:pt>
    <dgm:pt modelId="{4596C842-05DC-43A5-86D5-9F660A5DA38C}" type="sibTrans" cxnId="{861A0781-4020-45BD-AF5F-55C7573A6E70}">
      <dgm:prSet/>
      <dgm:spPr/>
      <dgm:t>
        <a:bodyPr/>
        <a:lstStyle/>
        <a:p>
          <a:endParaRPr lang="en-US"/>
        </a:p>
      </dgm:t>
    </dgm:pt>
    <dgm:pt modelId="{47110332-D88B-4827-8A9B-FD3D5C8B9B7E}">
      <dgm:prSet/>
      <dgm:spPr/>
      <dgm:t>
        <a:bodyPr/>
        <a:lstStyle/>
        <a:p>
          <a:r>
            <a:rPr lang="hr-HR"/>
            <a:t>ili poteškoću prijaviti na adresu elektroničke pošte: helpdesk@skole.hr. </a:t>
          </a:r>
          <a:endParaRPr lang="en-US"/>
        </a:p>
      </dgm:t>
    </dgm:pt>
    <dgm:pt modelId="{9DD2AD37-3D6E-40CE-8415-8A3F1F40DE5E}" type="parTrans" cxnId="{C1C8647F-576C-41D1-B3E0-CF1721E8C9B0}">
      <dgm:prSet/>
      <dgm:spPr/>
      <dgm:t>
        <a:bodyPr/>
        <a:lstStyle/>
        <a:p>
          <a:endParaRPr lang="en-US"/>
        </a:p>
      </dgm:t>
    </dgm:pt>
    <dgm:pt modelId="{A47A239D-3A6C-413C-88F3-C0E08347FCAA}" type="sibTrans" cxnId="{C1C8647F-576C-41D1-B3E0-CF1721E8C9B0}">
      <dgm:prSet/>
      <dgm:spPr/>
      <dgm:t>
        <a:bodyPr/>
        <a:lstStyle/>
        <a:p>
          <a:endParaRPr lang="en-US"/>
        </a:p>
      </dgm:t>
    </dgm:pt>
    <dgm:pt modelId="{731C6169-ABB6-4786-8931-E120702A06F8}" type="pres">
      <dgm:prSet presAssocID="{367CCF00-1FA4-4FEF-AF28-55C2E6224F65}" presName="diagram" presStyleCnt="0">
        <dgm:presLayoutVars>
          <dgm:dir/>
          <dgm:resizeHandles val="exact"/>
        </dgm:presLayoutVars>
      </dgm:prSet>
      <dgm:spPr/>
      <dgm:t>
        <a:bodyPr/>
        <a:lstStyle/>
        <a:p>
          <a:endParaRPr lang="hr-HR"/>
        </a:p>
      </dgm:t>
    </dgm:pt>
    <dgm:pt modelId="{05CDC469-0C7C-4814-86C3-858D268995B7}" type="pres">
      <dgm:prSet presAssocID="{83A088D0-6ABD-430C-8C0B-D88AEBFCB854}" presName="node" presStyleLbl="node1" presStyleIdx="0" presStyleCnt="3">
        <dgm:presLayoutVars>
          <dgm:bulletEnabled val="1"/>
        </dgm:presLayoutVars>
      </dgm:prSet>
      <dgm:spPr/>
      <dgm:t>
        <a:bodyPr/>
        <a:lstStyle/>
        <a:p>
          <a:endParaRPr lang="hr-HR"/>
        </a:p>
      </dgm:t>
    </dgm:pt>
    <dgm:pt modelId="{D8FE28D2-60A4-4231-9468-4A835E84AD37}" type="pres">
      <dgm:prSet presAssocID="{473C54FF-2254-4DE1-A405-EF00826321AC}" presName="sibTrans" presStyleLbl="sibTrans2D1" presStyleIdx="0" presStyleCnt="2"/>
      <dgm:spPr/>
      <dgm:t>
        <a:bodyPr/>
        <a:lstStyle/>
        <a:p>
          <a:endParaRPr lang="hr-HR"/>
        </a:p>
      </dgm:t>
    </dgm:pt>
    <dgm:pt modelId="{FCCAD34A-B77C-4849-BE82-2933377D798F}" type="pres">
      <dgm:prSet presAssocID="{473C54FF-2254-4DE1-A405-EF00826321AC}" presName="connectorText" presStyleLbl="sibTrans2D1" presStyleIdx="0" presStyleCnt="2"/>
      <dgm:spPr/>
      <dgm:t>
        <a:bodyPr/>
        <a:lstStyle/>
        <a:p>
          <a:endParaRPr lang="hr-HR"/>
        </a:p>
      </dgm:t>
    </dgm:pt>
    <dgm:pt modelId="{CA79F81F-E570-486D-A431-82F8A655CF96}" type="pres">
      <dgm:prSet presAssocID="{326AB263-1CAA-4B89-BFF3-8BAC6BCD8123}" presName="node" presStyleLbl="node1" presStyleIdx="1" presStyleCnt="3">
        <dgm:presLayoutVars>
          <dgm:bulletEnabled val="1"/>
        </dgm:presLayoutVars>
      </dgm:prSet>
      <dgm:spPr/>
      <dgm:t>
        <a:bodyPr/>
        <a:lstStyle/>
        <a:p>
          <a:endParaRPr lang="hr-HR"/>
        </a:p>
      </dgm:t>
    </dgm:pt>
    <dgm:pt modelId="{A343F8DC-4AA9-4B6B-BA62-5C3578EF64EC}" type="pres">
      <dgm:prSet presAssocID="{4596C842-05DC-43A5-86D5-9F660A5DA38C}" presName="sibTrans" presStyleLbl="sibTrans2D1" presStyleIdx="1" presStyleCnt="2"/>
      <dgm:spPr/>
      <dgm:t>
        <a:bodyPr/>
        <a:lstStyle/>
        <a:p>
          <a:endParaRPr lang="hr-HR"/>
        </a:p>
      </dgm:t>
    </dgm:pt>
    <dgm:pt modelId="{912084EB-7E7D-4AF9-A769-2B8868272073}" type="pres">
      <dgm:prSet presAssocID="{4596C842-05DC-43A5-86D5-9F660A5DA38C}" presName="connectorText" presStyleLbl="sibTrans2D1" presStyleIdx="1" presStyleCnt="2"/>
      <dgm:spPr/>
      <dgm:t>
        <a:bodyPr/>
        <a:lstStyle/>
        <a:p>
          <a:endParaRPr lang="hr-HR"/>
        </a:p>
      </dgm:t>
    </dgm:pt>
    <dgm:pt modelId="{A302D432-3A77-4B79-9BA1-69512666FB6A}" type="pres">
      <dgm:prSet presAssocID="{47110332-D88B-4827-8A9B-FD3D5C8B9B7E}" presName="node" presStyleLbl="node1" presStyleIdx="2" presStyleCnt="3">
        <dgm:presLayoutVars>
          <dgm:bulletEnabled val="1"/>
        </dgm:presLayoutVars>
      </dgm:prSet>
      <dgm:spPr/>
      <dgm:t>
        <a:bodyPr/>
        <a:lstStyle/>
        <a:p>
          <a:endParaRPr lang="hr-HR"/>
        </a:p>
      </dgm:t>
    </dgm:pt>
  </dgm:ptLst>
  <dgm:cxnLst>
    <dgm:cxn modelId="{C1C8647F-576C-41D1-B3E0-CF1721E8C9B0}" srcId="{367CCF00-1FA4-4FEF-AF28-55C2E6224F65}" destId="{47110332-D88B-4827-8A9B-FD3D5C8B9B7E}" srcOrd="2" destOrd="0" parTransId="{9DD2AD37-3D6E-40CE-8415-8A3F1F40DE5E}" sibTransId="{A47A239D-3A6C-413C-88F3-C0E08347FCAA}"/>
    <dgm:cxn modelId="{861A0781-4020-45BD-AF5F-55C7573A6E70}" srcId="{367CCF00-1FA4-4FEF-AF28-55C2E6224F65}" destId="{326AB263-1CAA-4B89-BFF3-8BAC6BCD8123}" srcOrd="1" destOrd="0" parTransId="{F44CD955-A1AA-4CA2-9095-6A0CC9069088}" sibTransId="{4596C842-05DC-43A5-86D5-9F660A5DA38C}"/>
    <dgm:cxn modelId="{A23D0C5F-383A-4983-8C51-11421A890E61}" srcId="{367CCF00-1FA4-4FEF-AF28-55C2E6224F65}" destId="{83A088D0-6ABD-430C-8C0B-D88AEBFCB854}" srcOrd="0" destOrd="0" parTransId="{9D9B1011-ADA1-48E5-B939-27B8B4E1F558}" sibTransId="{473C54FF-2254-4DE1-A405-EF00826321AC}"/>
    <dgm:cxn modelId="{F4203486-31B9-480A-A003-359BDCA18DA1}" type="presOf" srcId="{83A088D0-6ABD-430C-8C0B-D88AEBFCB854}" destId="{05CDC469-0C7C-4814-86C3-858D268995B7}" srcOrd="0" destOrd="0" presId="urn:microsoft.com/office/officeart/2005/8/layout/process5"/>
    <dgm:cxn modelId="{13CF1111-0CBD-45D1-8860-428BEDDAF25E}" type="presOf" srcId="{47110332-D88B-4827-8A9B-FD3D5C8B9B7E}" destId="{A302D432-3A77-4B79-9BA1-69512666FB6A}" srcOrd="0" destOrd="0" presId="urn:microsoft.com/office/officeart/2005/8/layout/process5"/>
    <dgm:cxn modelId="{202153DC-38DF-4D9D-A05A-A72F5EA4A164}" type="presOf" srcId="{473C54FF-2254-4DE1-A405-EF00826321AC}" destId="{D8FE28D2-60A4-4231-9468-4A835E84AD37}" srcOrd="0" destOrd="0" presId="urn:microsoft.com/office/officeart/2005/8/layout/process5"/>
    <dgm:cxn modelId="{E6B5DB48-4F6A-4461-82CA-6D2D73EC9710}" type="presOf" srcId="{4596C842-05DC-43A5-86D5-9F660A5DA38C}" destId="{912084EB-7E7D-4AF9-A769-2B8868272073}" srcOrd="1" destOrd="0" presId="urn:microsoft.com/office/officeart/2005/8/layout/process5"/>
    <dgm:cxn modelId="{5A66E516-AD47-4CDA-92CC-AD2A3C1F3095}" type="presOf" srcId="{473C54FF-2254-4DE1-A405-EF00826321AC}" destId="{FCCAD34A-B77C-4849-BE82-2933377D798F}" srcOrd="1" destOrd="0" presId="urn:microsoft.com/office/officeart/2005/8/layout/process5"/>
    <dgm:cxn modelId="{E13A2500-D513-4CEC-BA7A-C6702459B649}" type="presOf" srcId="{326AB263-1CAA-4B89-BFF3-8BAC6BCD8123}" destId="{CA79F81F-E570-486D-A431-82F8A655CF96}" srcOrd="0" destOrd="0" presId="urn:microsoft.com/office/officeart/2005/8/layout/process5"/>
    <dgm:cxn modelId="{D3F82D5C-762F-421A-90D0-2D7294615F9C}" type="presOf" srcId="{367CCF00-1FA4-4FEF-AF28-55C2E6224F65}" destId="{731C6169-ABB6-4786-8931-E120702A06F8}" srcOrd="0" destOrd="0" presId="urn:microsoft.com/office/officeart/2005/8/layout/process5"/>
    <dgm:cxn modelId="{D92A1032-1F9C-425F-A9F5-56C0B9EFE9CA}" type="presOf" srcId="{4596C842-05DC-43A5-86D5-9F660A5DA38C}" destId="{A343F8DC-4AA9-4B6B-BA62-5C3578EF64EC}" srcOrd="0" destOrd="0" presId="urn:microsoft.com/office/officeart/2005/8/layout/process5"/>
    <dgm:cxn modelId="{4156658D-54CE-4F4C-BE27-3A11CA2C26CC}" type="presParOf" srcId="{731C6169-ABB6-4786-8931-E120702A06F8}" destId="{05CDC469-0C7C-4814-86C3-858D268995B7}" srcOrd="0" destOrd="0" presId="urn:microsoft.com/office/officeart/2005/8/layout/process5"/>
    <dgm:cxn modelId="{7E17772D-F7F0-4061-BAB2-7F3EAA7B4446}" type="presParOf" srcId="{731C6169-ABB6-4786-8931-E120702A06F8}" destId="{D8FE28D2-60A4-4231-9468-4A835E84AD37}" srcOrd="1" destOrd="0" presId="urn:microsoft.com/office/officeart/2005/8/layout/process5"/>
    <dgm:cxn modelId="{99BACF77-9E2C-4FCA-83BE-F8D0CA593154}" type="presParOf" srcId="{D8FE28D2-60A4-4231-9468-4A835E84AD37}" destId="{FCCAD34A-B77C-4849-BE82-2933377D798F}" srcOrd="0" destOrd="0" presId="urn:microsoft.com/office/officeart/2005/8/layout/process5"/>
    <dgm:cxn modelId="{3CE67344-C146-480D-8660-0916F7495FB2}" type="presParOf" srcId="{731C6169-ABB6-4786-8931-E120702A06F8}" destId="{CA79F81F-E570-486D-A431-82F8A655CF96}" srcOrd="2" destOrd="0" presId="urn:microsoft.com/office/officeart/2005/8/layout/process5"/>
    <dgm:cxn modelId="{F339A516-F245-480E-AD64-B81E757259EE}" type="presParOf" srcId="{731C6169-ABB6-4786-8931-E120702A06F8}" destId="{A343F8DC-4AA9-4B6B-BA62-5C3578EF64EC}" srcOrd="3" destOrd="0" presId="urn:microsoft.com/office/officeart/2005/8/layout/process5"/>
    <dgm:cxn modelId="{BBB69A99-CDEE-4A1B-9E3E-BA48830DE8D8}" type="presParOf" srcId="{A343F8DC-4AA9-4B6B-BA62-5C3578EF64EC}" destId="{912084EB-7E7D-4AF9-A769-2B8868272073}" srcOrd="0" destOrd="0" presId="urn:microsoft.com/office/officeart/2005/8/layout/process5"/>
    <dgm:cxn modelId="{1A3D7546-45D3-4102-8C88-D105036A7081}" type="presParOf" srcId="{731C6169-ABB6-4786-8931-E120702A06F8}" destId="{A302D432-3A77-4B79-9BA1-69512666FB6A}"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30E4F0-1F6E-4EA3-AEF3-397BA6E4A7C3}"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F82786E4-80DA-4546-ADB7-7DAE0598D8C5}">
      <dgm:prSet/>
      <dgm:spPr/>
      <dgm:t>
        <a:bodyPr/>
        <a:lstStyle/>
        <a:p>
          <a:r>
            <a:rPr lang="hr-HR" b="1"/>
            <a:t>Listu prioriteta treba pažljivo pripremiti tako da se na vrh liste postavi program obrazovanja koji se najviše želi upisati, a zatim i ostali, željenim redoslijedom. Sukladno tome, kandidat će se optimalno rasporediti na program obrazovanja koji mu je najviši na listi prioriteta, a za koji se, prema ostvarenim bodovima, nalazi u sklopu upisne kvote. </a:t>
          </a:r>
          <a:endParaRPr lang="en-US"/>
        </a:p>
      </dgm:t>
    </dgm:pt>
    <dgm:pt modelId="{94C83AB5-B200-41C0-9016-E7121E8A3B53}" type="parTrans" cxnId="{84996511-3761-4B44-80E9-3F8F99DC78A8}">
      <dgm:prSet/>
      <dgm:spPr/>
      <dgm:t>
        <a:bodyPr/>
        <a:lstStyle/>
        <a:p>
          <a:endParaRPr lang="en-US"/>
        </a:p>
      </dgm:t>
    </dgm:pt>
    <dgm:pt modelId="{9C6DB3FC-1FE5-4D7D-8C3D-DA91AFADA2EE}" type="sibTrans" cxnId="{84996511-3761-4B44-80E9-3F8F99DC78A8}">
      <dgm:prSet/>
      <dgm:spPr/>
      <dgm:t>
        <a:bodyPr/>
        <a:lstStyle/>
        <a:p>
          <a:endParaRPr lang="en-US"/>
        </a:p>
      </dgm:t>
    </dgm:pt>
    <dgm:pt modelId="{E90142A5-DF7E-4D32-A073-01FAB8516571}">
      <dgm:prSet/>
      <dgm:spPr/>
      <dgm:t>
        <a:bodyPr/>
        <a:lstStyle/>
        <a:p>
          <a:r>
            <a:rPr lang="hr-HR" b="1"/>
            <a:t>Važno je da kandidati provjere jesu li im svi programi obrazovanja na listi prioriteta poredani prema njihovim željama i mogućnostima jer nakon zaključavanja odabira programa obrazovanja odnosno škola, nikakve izmjene više neće biti moguće. </a:t>
          </a:r>
          <a:endParaRPr lang="en-US"/>
        </a:p>
      </dgm:t>
    </dgm:pt>
    <dgm:pt modelId="{9E74FAA8-ADAD-424D-9B99-504896EE6C34}" type="parTrans" cxnId="{5902E97B-324C-406D-A473-89BEB018CE7C}">
      <dgm:prSet/>
      <dgm:spPr/>
      <dgm:t>
        <a:bodyPr/>
        <a:lstStyle/>
        <a:p>
          <a:endParaRPr lang="en-US"/>
        </a:p>
      </dgm:t>
    </dgm:pt>
    <dgm:pt modelId="{24775479-BE45-461E-9D0D-29D2293274CB}" type="sibTrans" cxnId="{5902E97B-324C-406D-A473-89BEB018CE7C}">
      <dgm:prSet/>
      <dgm:spPr/>
      <dgm:t>
        <a:bodyPr/>
        <a:lstStyle/>
        <a:p>
          <a:endParaRPr lang="en-US"/>
        </a:p>
      </dgm:t>
    </dgm:pt>
    <dgm:pt modelId="{B48DAFDF-E881-4519-9F76-E9D44E4431EA}" type="pres">
      <dgm:prSet presAssocID="{B630E4F0-1F6E-4EA3-AEF3-397BA6E4A7C3}" presName="hierChild1" presStyleCnt="0">
        <dgm:presLayoutVars>
          <dgm:chPref val="1"/>
          <dgm:dir/>
          <dgm:animOne val="branch"/>
          <dgm:animLvl val="lvl"/>
          <dgm:resizeHandles/>
        </dgm:presLayoutVars>
      </dgm:prSet>
      <dgm:spPr/>
      <dgm:t>
        <a:bodyPr/>
        <a:lstStyle/>
        <a:p>
          <a:endParaRPr lang="hr-HR"/>
        </a:p>
      </dgm:t>
    </dgm:pt>
    <dgm:pt modelId="{B9C52CA5-8A2A-483C-B96B-766223E72A98}" type="pres">
      <dgm:prSet presAssocID="{F82786E4-80DA-4546-ADB7-7DAE0598D8C5}" presName="hierRoot1" presStyleCnt="0"/>
      <dgm:spPr/>
    </dgm:pt>
    <dgm:pt modelId="{811D8825-8D01-412D-87CE-D9E2C8FDFC8B}" type="pres">
      <dgm:prSet presAssocID="{F82786E4-80DA-4546-ADB7-7DAE0598D8C5}" presName="composite" presStyleCnt="0"/>
      <dgm:spPr/>
    </dgm:pt>
    <dgm:pt modelId="{E3953D53-962C-4808-B562-842FB024475B}" type="pres">
      <dgm:prSet presAssocID="{F82786E4-80DA-4546-ADB7-7DAE0598D8C5}" presName="background" presStyleLbl="node0" presStyleIdx="0" presStyleCnt="2"/>
      <dgm:spPr/>
    </dgm:pt>
    <dgm:pt modelId="{AC40DBE2-41EC-479E-954D-8B17C8C6A17D}" type="pres">
      <dgm:prSet presAssocID="{F82786E4-80DA-4546-ADB7-7DAE0598D8C5}" presName="text" presStyleLbl="fgAcc0" presStyleIdx="0" presStyleCnt="2">
        <dgm:presLayoutVars>
          <dgm:chPref val="3"/>
        </dgm:presLayoutVars>
      </dgm:prSet>
      <dgm:spPr/>
      <dgm:t>
        <a:bodyPr/>
        <a:lstStyle/>
        <a:p>
          <a:endParaRPr lang="hr-HR"/>
        </a:p>
      </dgm:t>
    </dgm:pt>
    <dgm:pt modelId="{96DA3F7B-B1A9-421F-98CE-19B89615D81B}" type="pres">
      <dgm:prSet presAssocID="{F82786E4-80DA-4546-ADB7-7DAE0598D8C5}" presName="hierChild2" presStyleCnt="0"/>
      <dgm:spPr/>
    </dgm:pt>
    <dgm:pt modelId="{2E41BE72-0FED-4A42-8F1D-35AE7783E2D5}" type="pres">
      <dgm:prSet presAssocID="{E90142A5-DF7E-4D32-A073-01FAB8516571}" presName="hierRoot1" presStyleCnt="0"/>
      <dgm:spPr/>
    </dgm:pt>
    <dgm:pt modelId="{F1C88795-4DD0-4F2C-8326-FEB49D6B1E06}" type="pres">
      <dgm:prSet presAssocID="{E90142A5-DF7E-4D32-A073-01FAB8516571}" presName="composite" presStyleCnt="0"/>
      <dgm:spPr/>
    </dgm:pt>
    <dgm:pt modelId="{74E48E9F-D9A3-4EEC-94A7-A11A40BC83DA}" type="pres">
      <dgm:prSet presAssocID="{E90142A5-DF7E-4D32-A073-01FAB8516571}" presName="background" presStyleLbl="node0" presStyleIdx="1" presStyleCnt="2"/>
      <dgm:spPr/>
    </dgm:pt>
    <dgm:pt modelId="{D4450778-937A-4B67-B5AD-1430D7CBCC3D}" type="pres">
      <dgm:prSet presAssocID="{E90142A5-DF7E-4D32-A073-01FAB8516571}" presName="text" presStyleLbl="fgAcc0" presStyleIdx="1" presStyleCnt="2">
        <dgm:presLayoutVars>
          <dgm:chPref val="3"/>
        </dgm:presLayoutVars>
      </dgm:prSet>
      <dgm:spPr/>
      <dgm:t>
        <a:bodyPr/>
        <a:lstStyle/>
        <a:p>
          <a:endParaRPr lang="hr-HR"/>
        </a:p>
      </dgm:t>
    </dgm:pt>
    <dgm:pt modelId="{14E0D02B-06C3-4CBD-A809-FD5C8E93AEB0}" type="pres">
      <dgm:prSet presAssocID="{E90142A5-DF7E-4D32-A073-01FAB8516571}" presName="hierChild2" presStyleCnt="0"/>
      <dgm:spPr/>
    </dgm:pt>
  </dgm:ptLst>
  <dgm:cxnLst>
    <dgm:cxn modelId="{1F7B576B-186A-4C3E-B832-099C31E44BAC}" type="presOf" srcId="{E90142A5-DF7E-4D32-A073-01FAB8516571}" destId="{D4450778-937A-4B67-B5AD-1430D7CBCC3D}" srcOrd="0" destOrd="0" presId="urn:microsoft.com/office/officeart/2005/8/layout/hierarchy1"/>
    <dgm:cxn modelId="{84996511-3761-4B44-80E9-3F8F99DC78A8}" srcId="{B630E4F0-1F6E-4EA3-AEF3-397BA6E4A7C3}" destId="{F82786E4-80DA-4546-ADB7-7DAE0598D8C5}" srcOrd="0" destOrd="0" parTransId="{94C83AB5-B200-41C0-9016-E7121E8A3B53}" sibTransId="{9C6DB3FC-1FE5-4D7D-8C3D-DA91AFADA2EE}"/>
    <dgm:cxn modelId="{5902E97B-324C-406D-A473-89BEB018CE7C}" srcId="{B630E4F0-1F6E-4EA3-AEF3-397BA6E4A7C3}" destId="{E90142A5-DF7E-4D32-A073-01FAB8516571}" srcOrd="1" destOrd="0" parTransId="{9E74FAA8-ADAD-424D-9B99-504896EE6C34}" sibTransId="{24775479-BE45-461E-9D0D-29D2293274CB}"/>
    <dgm:cxn modelId="{20A31234-DA88-4BF6-BB0F-B957CEE5E83F}" type="presOf" srcId="{F82786E4-80DA-4546-ADB7-7DAE0598D8C5}" destId="{AC40DBE2-41EC-479E-954D-8B17C8C6A17D}" srcOrd="0" destOrd="0" presId="urn:microsoft.com/office/officeart/2005/8/layout/hierarchy1"/>
    <dgm:cxn modelId="{A78741A1-C44E-4F90-9472-27BBF4E07852}" type="presOf" srcId="{B630E4F0-1F6E-4EA3-AEF3-397BA6E4A7C3}" destId="{B48DAFDF-E881-4519-9F76-E9D44E4431EA}" srcOrd="0" destOrd="0" presId="urn:microsoft.com/office/officeart/2005/8/layout/hierarchy1"/>
    <dgm:cxn modelId="{0C1B3C73-0F79-428D-8965-D75CB607D1B4}" type="presParOf" srcId="{B48DAFDF-E881-4519-9F76-E9D44E4431EA}" destId="{B9C52CA5-8A2A-483C-B96B-766223E72A98}" srcOrd="0" destOrd="0" presId="urn:microsoft.com/office/officeart/2005/8/layout/hierarchy1"/>
    <dgm:cxn modelId="{D2D4C8B1-47C2-40B5-899C-B1D45FC28F41}" type="presParOf" srcId="{B9C52CA5-8A2A-483C-B96B-766223E72A98}" destId="{811D8825-8D01-412D-87CE-D9E2C8FDFC8B}" srcOrd="0" destOrd="0" presId="urn:microsoft.com/office/officeart/2005/8/layout/hierarchy1"/>
    <dgm:cxn modelId="{5BE1F1D6-B52F-4BE7-994F-5F3C79F7B8F9}" type="presParOf" srcId="{811D8825-8D01-412D-87CE-D9E2C8FDFC8B}" destId="{E3953D53-962C-4808-B562-842FB024475B}" srcOrd="0" destOrd="0" presId="urn:microsoft.com/office/officeart/2005/8/layout/hierarchy1"/>
    <dgm:cxn modelId="{9FD55F93-2CC3-4F95-9D36-5849DD445B81}" type="presParOf" srcId="{811D8825-8D01-412D-87CE-D9E2C8FDFC8B}" destId="{AC40DBE2-41EC-479E-954D-8B17C8C6A17D}" srcOrd="1" destOrd="0" presId="urn:microsoft.com/office/officeart/2005/8/layout/hierarchy1"/>
    <dgm:cxn modelId="{ED4B39DB-EE06-4F1D-8033-AA78176E3779}" type="presParOf" srcId="{B9C52CA5-8A2A-483C-B96B-766223E72A98}" destId="{96DA3F7B-B1A9-421F-98CE-19B89615D81B}" srcOrd="1" destOrd="0" presId="urn:microsoft.com/office/officeart/2005/8/layout/hierarchy1"/>
    <dgm:cxn modelId="{203071D3-4533-4A0B-9FAD-BA5348EDC61C}" type="presParOf" srcId="{B48DAFDF-E881-4519-9F76-E9D44E4431EA}" destId="{2E41BE72-0FED-4A42-8F1D-35AE7783E2D5}" srcOrd="1" destOrd="0" presId="urn:microsoft.com/office/officeart/2005/8/layout/hierarchy1"/>
    <dgm:cxn modelId="{F5198C03-2335-4BBC-8394-9A417CCC97D8}" type="presParOf" srcId="{2E41BE72-0FED-4A42-8F1D-35AE7783E2D5}" destId="{F1C88795-4DD0-4F2C-8326-FEB49D6B1E06}" srcOrd="0" destOrd="0" presId="urn:microsoft.com/office/officeart/2005/8/layout/hierarchy1"/>
    <dgm:cxn modelId="{08B50F85-0EF4-41A2-9167-87801E07F47B}" type="presParOf" srcId="{F1C88795-4DD0-4F2C-8326-FEB49D6B1E06}" destId="{74E48E9F-D9A3-4EEC-94A7-A11A40BC83DA}" srcOrd="0" destOrd="0" presId="urn:microsoft.com/office/officeart/2005/8/layout/hierarchy1"/>
    <dgm:cxn modelId="{CB487067-F30D-4DD8-BE86-8D228145EFDC}" type="presParOf" srcId="{F1C88795-4DD0-4F2C-8326-FEB49D6B1E06}" destId="{D4450778-937A-4B67-B5AD-1430D7CBCC3D}" srcOrd="1" destOrd="0" presId="urn:microsoft.com/office/officeart/2005/8/layout/hierarchy1"/>
    <dgm:cxn modelId="{99134D6E-56CF-4888-AEB7-7AB61683B312}" type="presParOf" srcId="{2E41BE72-0FED-4A42-8F1D-35AE7783E2D5}" destId="{14E0D02B-06C3-4CBD-A809-FD5C8E93AE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D05383-227D-4DE0-9EC6-4E7D65FA3911}"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9206493-C6A5-4DDE-9459-9758338C12F7}">
      <dgm:prSet/>
      <dgm:spPr/>
      <dgm:t>
        <a:bodyPr/>
        <a:lstStyle/>
        <a:p>
          <a:r>
            <a:rPr lang="hr-HR"/>
            <a:t>Na mrežnoj stranici: www.upisi.hr od samoga početka prijava programa obrazovanja bit će moguće pratiti bodovno stanje za svaki prijavljeni program obrazovanja na kartici </a:t>
          </a:r>
          <a:r>
            <a:rPr lang="hr-HR" i="1"/>
            <a:t>Moji rezultati</a:t>
          </a:r>
          <a:r>
            <a:rPr lang="hr-HR"/>
            <a:t>. </a:t>
          </a:r>
          <a:endParaRPr lang="en-US"/>
        </a:p>
      </dgm:t>
    </dgm:pt>
    <dgm:pt modelId="{BDA7C333-EEE4-45E0-A2FA-D324872752D0}" type="parTrans" cxnId="{EBB5543B-EFEE-4411-AAC6-1D0AB2A267FA}">
      <dgm:prSet/>
      <dgm:spPr/>
      <dgm:t>
        <a:bodyPr/>
        <a:lstStyle/>
        <a:p>
          <a:endParaRPr lang="en-US"/>
        </a:p>
      </dgm:t>
    </dgm:pt>
    <dgm:pt modelId="{3BF75583-0626-441E-8FD5-B396AB1BACCD}" type="sibTrans" cxnId="{EBB5543B-EFEE-4411-AAC6-1D0AB2A267FA}">
      <dgm:prSet/>
      <dgm:spPr/>
      <dgm:t>
        <a:bodyPr/>
        <a:lstStyle/>
        <a:p>
          <a:endParaRPr lang="en-US"/>
        </a:p>
      </dgm:t>
    </dgm:pt>
    <dgm:pt modelId="{1B088EB7-9965-41F9-AD33-88E8B35F5C33}">
      <dgm:prSet/>
      <dgm:spPr/>
      <dgm:t>
        <a:bodyPr/>
        <a:lstStyle/>
        <a:p>
          <a:r>
            <a:rPr lang="hr-HR" b="1"/>
            <a:t>Ako kandidat nije zadovoljio potrebne preduvjete za upis nekoga od prijavljenih programa obrazovanja, navedeno će biti vidljivo na detaljnome prikazu bodovanja za prijavljeni program obrazovanja u svakome trenutku.</a:t>
          </a:r>
          <a:endParaRPr lang="en-US"/>
        </a:p>
      </dgm:t>
    </dgm:pt>
    <dgm:pt modelId="{6A663167-81DE-4B8A-BF60-01B54930AF99}" type="parTrans" cxnId="{E28C3B70-FFC9-4E20-8504-2974CB031129}">
      <dgm:prSet/>
      <dgm:spPr/>
      <dgm:t>
        <a:bodyPr/>
        <a:lstStyle/>
        <a:p>
          <a:endParaRPr lang="en-US"/>
        </a:p>
      </dgm:t>
    </dgm:pt>
    <dgm:pt modelId="{2996D0CE-4CC4-42FF-9B36-31B039690F49}" type="sibTrans" cxnId="{E28C3B70-FFC9-4E20-8504-2974CB031129}">
      <dgm:prSet/>
      <dgm:spPr/>
      <dgm:t>
        <a:bodyPr/>
        <a:lstStyle/>
        <a:p>
          <a:endParaRPr lang="en-US"/>
        </a:p>
      </dgm:t>
    </dgm:pt>
    <dgm:pt modelId="{5B26950B-AE0E-4F44-AD0F-F11AABB139CF}">
      <dgm:prSet/>
      <dgm:spPr/>
      <dgm:t>
        <a:bodyPr/>
        <a:lstStyle/>
        <a:p>
          <a:r>
            <a:rPr lang="hr-HR"/>
            <a:t>Kandidat takve programe obrazovanja može obrisati sa svoje liste, ako ne postoji mogućnost zadovoljenja potrebnih preduvjeta i umjesto njih prijaviti druge programe obrazovanja do roka navedenog u Kalendaru. </a:t>
          </a:r>
          <a:endParaRPr lang="en-US"/>
        </a:p>
      </dgm:t>
    </dgm:pt>
    <dgm:pt modelId="{436510CF-531F-45CD-81DA-F747ED8A4B0D}" type="parTrans" cxnId="{70E2F0C9-56B6-4F5C-A8D4-511D48F99839}">
      <dgm:prSet/>
      <dgm:spPr/>
      <dgm:t>
        <a:bodyPr/>
        <a:lstStyle/>
        <a:p>
          <a:endParaRPr lang="en-US"/>
        </a:p>
      </dgm:t>
    </dgm:pt>
    <dgm:pt modelId="{7D36019F-843A-4152-BF85-9E1FEAB03BDB}" type="sibTrans" cxnId="{70E2F0C9-56B6-4F5C-A8D4-511D48F99839}">
      <dgm:prSet/>
      <dgm:spPr/>
      <dgm:t>
        <a:bodyPr/>
        <a:lstStyle/>
        <a:p>
          <a:endParaRPr lang="en-US"/>
        </a:p>
      </dgm:t>
    </dgm:pt>
    <dgm:pt modelId="{6A5C3341-C6EE-4587-9650-A992E6197CC5}" type="pres">
      <dgm:prSet presAssocID="{D4D05383-227D-4DE0-9EC6-4E7D65FA3911}" presName="hierChild1" presStyleCnt="0">
        <dgm:presLayoutVars>
          <dgm:chPref val="1"/>
          <dgm:dir/>
          <dgm:animOne val="branch"/>
          <dgm:animLvl val="lvl"/>
          <dgm:resizeHandles/>
        </dgm:presLayoutVars>
      </dgm:prSet>
      <dgm:spPr/>
      <dgm:t>
        <a:bodyPr/>
        <a:lstStyle/>
        <a:p>
          <a:endParaRPr lang="hr-HR"/>
        </a:p>
      </dgm:t>
    </dgm:pt>
    <dgm:pt modelId="{00EAF88B-F23A-4765-8B9A-6E82794092D4}" type="pres">
      <dgm:prSet presAssocID="{09206493-C6A5-4DDE-9459-9758338C12F7}" presName="hierRoot1" presStyleCnt="0"/>
      <dgm:spPr/>
    </dgm:pt>
    <dgm:pt modelId="{CF18F00A-26D5-4322-923E-D4EA56A3039C}" type="pres">
      <dgm:prSet presAssocID="{09206493-C6A5-4DDE-9459-9758338C12F7}" presName="composite" presStyleCnt="0"/>
      <dgm:spPr/>
    </dgm:pt>
    <dgm:pt modelId="{5568223B-7E1B-40E2-BEA2-519F172416C4}" type="pres">
      <dgm:prSet presAssocID="{09206493-C6A5-4DDE-9459-9758338C12F7}" presName="background" presStyleLbl="node0" presStyleIdx="0" presStyleCnt="3"/>
      <dgm:spPr/>
    </dgm:pt>
    <dgm:pt modelId="{092CBF11-65E2-4FFD-8209-47234B136A90}" type="pres">
      <dgm:prSet presAssocID="{09206493-C6A5-4DDE-9459-9758338C12F7}" presName="text" presStyleLbl="fgAcc0" presStyleIdx="0" presStyleCnt="3">
        <dgm:presLayoutVars>
          <dgm:chPref val="3"/>
        </dgm:presLayoutVars>
      </dgm:prSet>
      <dgm:spPr/>
      <dgm:t>
        <a:bodyPr/>
        <a:lstStyle/>
        <a:p>
          <a:endParaRPr lang="hr-HR"/>
        </a:p>
      </dgm:t>
    </dgm:pt>
    <dgm:pt modelId="{8EEE41A1-23E8-4155-BD63-1514D87719C3}" type="pres">
      <dgm:prSet presAssocID="{09206493-C6A5-4DDE-9459-9758338C12F7}" presName="hierChild2" presStyleCnt="0"/>
      <dgm:spPr/>
    </dgm:pt>
    <dgm:pt modelId="{4F4C8663-A376-4E77-8B49-862B7193E36C}" type="pres">
      <dgm:prSet presAssocID="{1B088EB7-9965-41F9-AD33-88E8B35F5C33}" presName="hierRoot1" presStyleCnt="0"/>
      <dgm:spPr/>
    </dgm:pt>
    <dgm:pt modelId="{3C16FE04-9EE1-41F9-A83D-9839AF0E2853}" type="pres">
      <dgm:prSet presAssocID="{1B088EB7-9965-41F9-AD33-88E8B35F5C33}" presName="composite" presStyleCnt="0"/>
      <dgm:spPr/>
    </dgm:pt>
    <dgm:pt modelId="{D0909A28-DEE9-46DB-85FF-309E61C20C2E}" type="pres">
      <dgm:prSet presAssocID="{1B088EB7-9965-41F9-AD33-88E8B35F5C33}" presName="background" presStyleLbl="node0" presStyleIdx="1" presStyleCnt="3"/>
      <dgm:spPr/>
    </dgm:pt>
    <dgm:pt modelId="{FF3140CA-BC9B-45D9-B442-FE742D4E8749}" type="pres">
      <dgm:prSet presAssocID="{1B088EB7-9965-41F9-AD33-88E8B35F5C33}" presName="text" presStyleLbl="fgAcc0" presStyleIdx="1" presStyleCnt="3">
        <dgm:presLayoutVars>
          <dgm:chPref val="3"/>
        </dgm:presLayoutVars>
      </dgm:prSet>
      <dgm:spPr/>
      <dgm:t>
        <a:bodyPr/>
        <a:lstStyle/>
        <a:p>
          <a:endParaRPr lang="hr-HR"/>
        </a:p>
      </dgm:t>
    </dgm:pt>
    <dgm:pt modelId="{A111512B-DA7E-4868-B53A-8D1A62D1CA18}" type="pres">
      <dgm:prSet presAssocID="{1B088EB7-9965-41F9-AD33-88E8B35F5C33}" presName="hierChild2" presStyleCnt="0"/>
      <dgm:spPr/>
    </dgm:pt>
    <dgm:pt modelId="{5D8D1009-435E-4C14-A808-559E79302F1E}" type="pres">
      <dgm:prSet presAssocID="{5B26950B-AE0E-4F44-AD0F-F11AABB139CF}" presName="hierRoot1" presStyleCnt="0"/>
      <dgm:spPr/>
    </dgm:pt>
    <dgm:pt modelId="{E3B7B474-3E56-4876-852F-3436B4F8D16F}" type="pres">
      <dgm:prSet presAssocID="{5B26950B-AE0E-4F44-AD0F-F11AABB139CF}" presName="composite" presStyleCnt="0"/>
      <dgm:spPr/>
    </dgm:pt>
    <dgm:pt modelId="{FF2451C5-F66C-49C2-A83E-6C0AA0B9A33D}" type="pres">
      <dgm:prSet presAssocID="{5B26950B-AE0E-4F44-AD0F-F11AABB139CF}" presName="background" presStyleLbl="node0" presStyleIdx="2" presStyleCnt="3"/>
      <dgm:spPr/>
    </dgm:pt>
    <dgm:pt modelId="{3D54B739-6FC5-424D-A28B-015ED85AEC74}" type="pres">
      <dgm:prSet presAssocID="{5B26950B-AE0E-4F44-AD0F-F11AABB139CF}" presName="text" presStyleLbl="fgAcc0" presStyleIdx="2" presStyleCnt="3">
        <dgm:presLayoutVars>
          <dgm:chPref val="3"/>
        </dgm:presLayoutVars>
      </dgm:prSet>
      <dgm:spPr/>
      <dgm:t>
        <a:bodyPr/>
        <a:lstStyle/>
        <a:p>
          <a:endParaRPr lang="hr-HR"/>
        </a:p>
      </dgm:t>
    </dgm:pt>
    <dgm:pt modelId="{7BA84EE5-658A-417D-8088-977D46F420CE}" type="pres">
      <dgm:prSet presAssocID="{5B26950B-AE0E-4F44-AD0F-F11AABB139CF}" presName="hierChild2" presStyleCnt="0"/>
      <dgm:spPr/>
    </dgm:pt>
  </dgm:ptLst>
  <dgm:cxnLst>
    <dgm:cxn modelId="{91789044-1672-4DE0-9D52-C40D2A9BE4D6}" type="presOf" srcId="{D4D05383-227D-4DE0-9EC6-4E7D65FA3911}" destId="{6A5C3341-C6EE-4587-9650-A992E6197CC5}" srcOrd="0" destOrd="0" presId="urn:microsoft.com/office/officeart/2005/8/layout/hierarchy1"/>
    <dgm:cxn modelId="{8265C3B0-9E40-4563-816B-86807BA70794}" type="presOf" srcId="{09206493-C6A5-4DDE-9459-9758338C12F7}" destId="{092CBF11-65E2-4FFD-8209-47234B136A90}" srcOrd="0" destOrd="0" presId="urn:microsoft.com/office/officeart/2005/8/layout/hierarchy1"/>
    <dgm:cxn modelId="{F6076CEF-4D34-4514-8A43-BF3FBBBAFF2D}" type="presOf" srcId="{5B26950B-AE0E-4F44-AD0F-F11AABB139CF}" destId="{3D54B739-6FC5-424D-A28B-015ED85AEC74}" srcOrd="0" destOrd="0" presId="urn:microsoft.com/office/officeart/2005/8/layout/hierarchy1"/>
    <dgm:cxn modelId="{C021E5CB-D7BE-4D99-AE66-449D655E9825}" type="presOf" srcId="{1B088EB7-9965-41F9-AD33-88E8B35F5C33}" destId="{FF3140CA-BC9B-45D9-B442-FE742D4E8749}" srcOrd="0" destOrd="0" presId="urn:microsoft.com/office/officeart/2005/8/layout/hierarchy1"/>
    <dgm:cxn modelId="{EBB5543B-EFEE-4411-AAC6-1D0AB2A267FA}" srcId="{D4D05383-227D-4DE0-9EC6-4E7D65FA3911}" destId="{09206493-C6A5-4DDE-9459-9758338C12F7}" srcOrd="0" destOrd="0" parTransId="{BDA7C333-EEE4-45E0-A2FA-D324872752D0}" sibTransId="{3BF75583-0626-441E-8FD5-B396AB1BACCD}"/>
    <dgm:cxn modelId="{70E2F0C9-56B6-4F5C-A8D4-511D48F99839}" srcId="{D4D05383-227D-4DE0-9EC6-4E7D65FA3911}" destId="{5B26950B-AE0E-4F44-AD0F-F11AABB139CF}" srcOrd="2" destOrd="0" parTransId="{436510CF-531F-45CD-81DA-F747ED8A4B0D}" sibTransId="{7D36019F-843A-4152-BF85-9E1FEAB03BDB}"/>
    <dgm:cxn modelId="{E28C3B70-FFC9-4E20-8504-2974CB031129}" srcId="{D4D05383-227D-4DE0-9EC6-4E7D65FA3911}" destId="{1B088EB7-9965-41F9-AD33-88E8B35F5C33}" srcOrd="1" destOrd="0" parTransId="{6A663167-81DE-4B8A-BF60-01B54930AF99}" sibTransId="{2996D0CE-4CC4-42FF-9B36-31B039690F49}"/>
    <dgm:cxn modelId="{6B39C8BC-A037-4FA4-9169-E607CC6973AF}" type="presParOf" srcId="{6A5C3341-C6EE-4587-9650-A992E6197CC5}" destId="{00EAF88B-F23A-4765-8B9A-6E82794092D4}" srcOrd="0" destOrd="0" presId="urn:microsoft.com/office/officeart/2005/8/layout/hierarchy1"/>
    <dgm:cxn modelId="{C1A14D69-B844-4BE8-851C-F1275DB98906}" type="presParOf" srcId="{00EAF88B-F23A-4765-8B9A-6E82794092D4}" destId="{CF18F00A-26D5-4322-923E-D4EA56A3039C}" srcOrd="0" destOrd="0" presId="urn:microsoft.com/office/officeart/2005/8/layout/hierarchy1"/>
    <dgm:cxn modelId="{C1FA66BB-B4F5-448E-92F5-27FFE470E995}" type="presParOf" srcId="{CF18F00A-26D5-4322-923E-D4EA56A3039C}" destId="{5568223B-7E1B-40E2-BEA2-519F172416C4}" srcOrd="0" destOrd="0" presId="urn:microsoft.com/office/officeart/2005/8/layout/hierarchy1"/>
    <dgm:cxn modelId="{27F23BF7-61E0-46F5-9A99-13EC222B3F0E}" type="presParOf" srcId="{CF18F00A-26D5-4322-923E-D4EA56A3039C}" destId="{092CBF11-65E2-4FFD-8209-47234B136A90}" srcOrd="1" destOrd="0" presId="urn:microsoft.com/office/officeart/2005/8/layout/hierarchy1"/>
    <dgm:cxn modelId="{8B417AAA-2C3B-4874-BBA0-056FFB4E39C3}" type="presParOf" srcId="{00EAF88B-F23A-4765-8B9A-6E82794092D4}" destId="{8EEE41A1-23E8-4155-BD63-1514D87719C3}" srcOrd="1" destOrd="0" presId="urn:microsoft.com/office/officeart/2005/8/layout/hierarchy1"/>
    <dgm:cxn modelId="{F0F3B55F-1C68-412A-9BDA-31D19E99945E}" type="presParOf" srcId="{6A5C3341-C6EE-4587-9650-A992E6197CC5}" destId="{4F4C8663-A376-4E77-8B49-862B7193E36C}" srcOrd="1" destOrd="0" presId="urn:microsoft.com/office/officeart/2005/8/layout/hierarchy1"/>
    <dgm:cxn modelId="{FCB0D1AD-28BB-4386-8EAD-A6453B504F1F}" type="presParOf" srcId="{4F4C8663-A376-4E77-8B49-862B7193E36C}" destId="{3C16FE04-9EE1-41F9-A83D-9839AF0E2853}" srcOrd="0" destOrd="0" presId="urn:microsoft.com/office/officeart/2005/8/layout/hierarchy1"/>
    <dgm:cxn modelId="{4C3FAC85-B2A7-4790-8535-D84E918BF913}" type="presParOf" srcId="{3C16FE04-9EE1-41F9-A83D-9839AF0E2853}" destId="{D0909A28-DEE9-46DB-85FF-309E61C20C2E}" srcOrd="0" destOrd="0" presId="urn:microsoft.com/office/officeart/2005/8/layout/hierarchy1"/>
    <dgm:cxn modelId="{1C7809B8-7CA5-4608-B629-9CA29AF3414E}" type="presParOf" srcId="{3C16FE04-9EE1-41F9-A83D-9839AF0E2853}" destId="{FF3140CA-BC9B-45D9-B442-FE742D4E8749}" srcOrd="1" destOrd="0" presId="urn:microsoft.com/office/officeart/2005/8/layout/hierarchy1"/>
    <dgm:cxn modelId="{7F77078B-EB37-49D4-84A5-D1D61CB9CAA4}" type="presParOf" srcId="{4F4C8663-A376-4E77-8B49-862B7193E36C}" destId="{A111512B-DA7E-4868-B53A-8D1A62D1CA18}" srcOrd="1" destOrd="0" presId="urn:microsoft.com/office/officeart/2005/8/layout/hierarchy1"/>
    <dgm:cxn modelId="{40B5CADE-2FF7-4E0D-AAB3-7A813AB85BF0}" type="presParOf" srcId="{6A5C3341-C6EE-4587-9650-A992E6197CC5}" destId="{5D8D1009-435E-4C14-A808-559E79302F1E}" srcOrd="2" destOrd="0" presId="urn:microsoft.com/office/officeart/2005/8/layout/hierarchy1"/>
    <dgm:cxn modelId="{B97655BC-6088-493A-B5AA-6BE04BE841B2}" type="presParOf" srcId="{5D8D1009-435E-4C14-A808-559E79302F1E}" destId="{E3B7B474-3E56-4876-852F-3436B4F8D16F}" srcOrd="0" destOrd="0" presId="urn:microsoft.com/office/officeart/2005/8/layout/hierarchy1"/>
    <dgm:cxn modelId="{39D1CD05-9E3D-4FB9-8A42-4E4DCE253C33}" type="presParOf" srcId="{E3B7B474-3E56-4876-852F-3436B4F8D16F}" destId="{FF2451C5-F66C-49C2-A83E-6C0AA0B9A33D}" srcOrd="0" destOrd="0" presId="urn:microsoft.com/office/officeart/2005/8/layout/hierarchy1"/>
    <dgm:cxn modelId="{10797FE9-F42A-4605-ADEC-5EDDC8725CEF}" type="presParOf" srcId="{E3B7B474-3E56-4876-852F-3436B4F8D16F}" destId="{3D54B739-6FC5-424D-A28B-015ED85AEC74}" srcOrd="1" destOrd="0" presId="urn:microsoft.com/office/officeart/2005/8/layout/hierarchy1"/>
    <dgm:cxn modelId="{03049B4B-6DFF-4A79-89F3-82FD3D0BE30F}" type="presParOf" srcId="{5D8D1009-435E-4C14-A808-559E79302F1E}" destId="{7BA84EE5-658A-417D-8088-977D46F420C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55B27-9A9A-400D-846F-23FB3027A14E}">
      <dsp:nvSpPr>
        <dsp:cNvPr id="0" name=""/>
        <dsp:cNvSpPr/>
      </dsp:nvSpPr>
      <dsp:spPr>
        <a:xfrm>
          <a:off x="1227" y="1174758"/>
          <a:ext cx="2873126" cy="143656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hr-HR" sz="1900" kern="1200"/>
            <a:t>U srednju školu upisuju se kandidati koji su završili ili završavaju osnovno obrazovanje u 2020. godini. </a:t>
          </a:r>
          <a:endParaRPr lang="en-US" sz="1900" kern="1200"/>
        </a:p>
      </dsp:txBody>
      <dsp:txXfrm>
        <a:off x="43302" y="1216833"/>
        <a:ext cx="2788976" cy="1352413"/>
      </dsp:txXfrm>
    </dsp:sp>
    <dsp:sp modelId="{CEBF014A-6C52-4FA5-BE8B-6078FBFE3F83}">
      <dsp:nvSpPr>
        <dsp:cNvPr id="0" name=""/>
        <dsp:cNvSpPr/>
      </dsp:nvSpPr>
      <dsp:spPr>
        <a:xfrm>
          <a:off x="3592636" y="1174758"/>
          <a:ext cx="2873126" cy="143656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hr-HR" sz="1900" kern="1200"/>
            <a:t>Za upis u I. razred srednje škole kandidatima se vrednuju i boduju </a:t>
          </a:r>
          <a:endParaRPr lang="en-US" sz="1900" kern="1200"/>
        </a:p>
      </dsp:txBody>
      <dsp:txXfrm>
        <a:off x="3634711" y="1216833"/>
        <a:ext cx="2788976" cy="1352413"/>
      </dsp:txXfrm>
    </dsp:sp>
    <dsp:sp modelId="{74EEF5FF-93C7-4373-883B-6352880DF4B5}">
      <dsp:nvSpPr>
        <dsp:cNvPr id="0" name=""/>
        <dsp:cNvSpPr/>
      </dsp:nvSpPr>
      <dsp:spPr>
        <a:xfrm>
          <a:off x="7184045" y="1174758"/>
          <a:ext cx="2873126" cy="143656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hr-HR" sz="1900" kern="1200" dirty="0"/>
            <a:t>- zajednički, dodatni i poseban element</a:t>
          </a:r>
          <a:endParaRPr lang="en-US" sz="1900" kern="1200" dirty="0"/>
        </a:p>
      </dsp:txBody>
      <dsp:txXfrm>
        <a:off x="7226120" y="1216833"/>
        <a:ext cx="2788976" cy="1352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3FFFB-AC4D-4C97-AA86-5ACA9DA405D0}">
      <dsp:nvSpPr>
        <dsp:cNvPr id="0" name=""/>
        <dsp:cNvSpPr/>
      </dsp:nvSpPr>
      <dsp:spPr>
        <a:xfrm>
          <a:off x="0" y="0"/>
          <a:ext cx="7744967" cy="68149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a:t>Ako kandidat uoči bilo kakvu nepravilnost, potrebno je odmah učiniti sljedeće: </a:t>
          </a:r>
          <a:endParaRPr lang="en-US" sz="1200" kern="1200"/>
        </a:p>
      </dsp:txBody>
      <dsp:txXfrm>
        <a:off x="19960" y="19960"/>
        <a:ext cx="6929848" cy="641574"/>
      </dsp:txXfrm>
    </dsp:sp>
    <dsp:sp modelId="{71FF3855-8AD3-40A6-84BB-6AAAC642C8FA}">
      <dsp:nvSpPr>
        <dsp:cNvPr id="0" name=""/>
        <dsp:cNvSpPr/>
      </dsp:nvSpPr>
      <dsp:spPr>
        <a:xfrm>
          <a:off x="578358" y="776146"/>
          <a:ext cx="7744967" cy="681494"/>
        </a:xfrm>
        <a:prstGeom prst="roundRect">
          <a:avLst>
            <a:gd name="adj" fmla="val 10000"/>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a:t>• za netočno ili nepotpuno unesene ocjene ili osobne podatke, kandidat odmah treba obavijestiti razrednika u svojoj školi, </a:t>
          </a:r>
          <a:endParaRPr lang="en-US" sz="1200" kern="1200"/>
        </a:p>
      </dsp:txBody>
      <dsp:txXfrm>
        <a:off x="598318" y="796106"/>
        <a:ext cx="6683718" cy="641574"/>
      </dsp:txXfrm>
    </dsp:sp>
    <dsp:sp modelId="{2D1964E8-AD39-42B4-9239-CF1013E3BD69}">
      <dsp:nvSpPr>
        <dsp:cNvPr id="0" name=""/>
        <dsp:cNvSpPr/>
      </dsp:nvSpPr>
      <dsp:spPr>
        <a:xfrm>
          <a:off x="1156716" y="1552292"/>
          <a:ext cx="7744967" cy="681494"/>
        </a:xfrm>
        <a:prstGeom prst="roundRect">
          <a:avLst>
            <a:gd name="adj" fmla="val 10000"/>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a:t>• u slučaju nepravilnosti u ocjenjivanju ispita sposobnosti i darovitosti potrebno je žurno kontaktirati srednju školu koja je ispit provela; </a:t>
          </a:r>
          <a:endParaRPr lang="en-US" sz="1200" kern="1200"/>
        </a:p>
      </dsp:txBody>
      <dsp:txXfrm>
        <a:off x="1176676" y="1572252"/>
        <a:ext cx="6683718" cy="641574"/>
      </dsp:txXfrm>
    </dsp:sp>
    <dsp:sp modelId="{0E5C012D-C18E-4994-9273-92069DAF0FF6}">
      <dsp:nvSpPr>
        <dsp:cNvPr id="0" name=""/>
        <dsp:cNvSpPr/>
      </dsp:nvSpPr>
      <dsp:spPr>
        <a:xfrm>
          <a:off x="1735073" y="2328439"/>
          <a:ext cx="7744967" cy="681494"/>
        </a:xfrm>
        <a:prstGeom prst="roundRect">
          <a:avLst>
            <a:gd name="adj" fmla="val 10000"/>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a:t>• ako se na gore navedeni način ne isprave ili ne upotpune podaci, kandidati imaju mogućnost podnošenja prigovora i obrascem za prigovor koji će biti dostupan na mrežnoj stranici: www.upisi.hr. Na ovaj način prigovor se podnosi tek ako drugačije nije bilo moguće razriješiti nepravilnost. </a:t>
          </a:r>
          <a:endParaRPr lang="en-US" sz="1200" kern="1200"/>
        </a:p>
      </dsp:txBody>
      <dsp:txXfrm>
        <a:off x="1755033" y="2348399"/>
        <a:ext cx="6683718" cy="641574"/>
      </dsp:txXfrm>
    </dsp:sp>
    <dsp:sp modelId="{F5834136-A590-4B6B-8A67-46BE412B59FC}">
      <dsp:nvSpPr>
        <dsp:cNvPr id="0" name=""/>
        <dsp:cNvSpPr/>
      </dsp:nvSpPr>
      <dsp:spPr>
        <a:xfrm>
          <a:off x="2313432" y="3104585"/>
          <a:ext cx="7744967" cy="681494"/>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hr-HR" sz="1200" kern="1200"/>
            <a:t>Za navedene prigovore rokovi su navedeni u poglavlju Kalendar ove publikacije</a:t>
          </a:r>
          <a:endParaRPr lang="en-US" sz="1200" kern="1200"/>
        </a:p>
      </dsp:txBody>
      <dsp:txXfrm>
        <a:off x="2333392" y="3124545"/>
        <a:ext cx="6683718" cy="641574"/>
      </dsp:txXfrm>
    </dsp:sp>
    <dsp:sp modelId="{97ADFBAD-3EAD-4647-A913-C4DB030FF696}">
      <dsp:nvSpPr>
        <dsp:cNvPr id="0" name=""/>
        <dsp:cNvSpPr/>
      </dsp:nvSpPr>
      <dsp:spPr>
        <a:xfrm>
          <a:off x="7301996" y="497869"/>
          <a:ext cx="442971" cy="44297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7401664" y="497869"/>
        <a:ext cx="243635" cy="333336"/>
      </dsp:txXfrm>
    </dsp:sp>
    <dsp:sp modelId="{CFADA97C-98CE-415E-9AC6-7DDF3A215250}">
      <dsp:nvSpPr>
        <dsp:cNvPr id="0" name=""/>
        <dsp:cNvSpPr/>
      </dsp:nvSpPr>
      <dsp:spPr>
        <a:xfrm>
          <a:off x="7880354" y="1274015"/>
          <a:ext cx="442971" cy="442971"/>
        </a:xfrm>
        <a:prstGeom prst="downArrow">
          <a:avLst>
            <a:gd name="adj1" fmla="val 55000"/>
            <a:gd name="adj2" fmla="val 45000"/>
          </a:avLst>
        </a:prstGeom>
        <a:solidFill>
          <a:schemeClr val="accent2">
            <a:tint val="40000"/>
            <a:alpha val="90000"/>
            <a:hueOff val="82399"/>
            <a:satOff val="-7939"/>
            <a:lumOff val="-837"/>
            <a:alphaOff val="0"/>
          </a:schemeClr>
        </a:solidFill>
        <a:ln w="15875" cap="flat" cmpd="sng" algn="ctr">
          <a:solidFill>
            <a:schemeClr val="accent2">
              <a:tint val="40000"/>
              <a:alpha val="90000"/>
              <a:hueOff val="82399"/>
              <a:satOff val="-7939"/>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7980022" y="1274015"/>
        <a:ext cx="243635" cy="333336"/>
      </dsp:txXfrm>
    </dsp:sp>
    <dsp:sp modelId="{5D36148E-FFDE-4B85-A693-99CCCAC11ECE}">
      <dsp:nvSpPr>
        <dsp:cNvPr id="0" name=""/>
        <dsp:cNvSpPr/>
      </dsp:nvSpPr>
      <dsp:spPr>
        <a:xfrm>
          <a:off x="8458712" y="2038804"/>
          <a:ext cx="442971" cy="442971"/>
        </a:xfrm>
        <a:prstGeom prst="downArrow">
          <a:avLst>
            <a:gd name="adj1" fmla="val 55000"/>
            <a:gd name="adj2" fmla="val 45000"/>
          </a:avLst>
        </a:prstGeom>
        <a:solidFill>
          <a:schemeClr val="accent2">
            <a:tint val="40000"/>
            <a:alpha val="90000"/>
            <a:hueOff val="164799"/>
            <a:satOff val="-15877"/>
            <a:lumOff val="-1674"/>
            <a:alphaOff val="0"/>
          </a:schemeClr>
        </a:solidFill>
        <a:ln w="15875" cap="flat" cmpd="sng" algn="ctr">
          <a:solidFill>
            <a:schemeClr val="accent2">
              <a:tint val="40000"/>
              <a:alpha val="90000"/>
              <a:hueOff val="164799"/>
              <a:satOff val="-15877"/>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8558380" y="2038804"/>
        <a:ext cx="243635" cy="333336"/>
      </dsp:txXfrm>
    </dsp:sp>
    <dsp:sp modelId="{1AA9C4BB-0520-4071-8E03-086AF68A5C16}">
      <dsp:nvSpPr>
        <dsp:cNvPr id="0" name=""/>
        <dsp:cNvSpPr/>
      </dsp:nvSpPr>
      <dsp:spPr>
        <a:xfrm>
          <a:off x="9037070" y="2822522"/>
          <a:ext cx="442971" cy="442971"/>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9136738" y="2822522"/>
        <a:ext cx="243635" cy="3333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C4555-7B99-4C32-AAC1-55DEDB4E9DD8}">
      <dsp:nvSpPr>
        <dsp:cNvPr id="0" name=""/>
        <dsp:cNvSpPr/>
      </dsp:nvSpPr>
      <dsp:spPr>
        <a:xfrm>
          <a:off x="0" y="423756"/>
          <a:ext cx="6797675" cy="23680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hr-HR" sz="2300" b="1" kern="1200"/>
            <a:t>Potpisivanje prijavnice s listom prioriteta ne jamči da će se kandidat i upisati na onaj izbor na kojemu je stekao pravo upisa u trenutku zaključavanja odabira, odnosno ispisivanja prijavnice, već predstavlja njegovu konačnu odluku o poretku prijavljenih programa obrazovanja. </a:t>
          </a:r>
          <a:endParaRPr lang="en-US" sz="2300" kern="1200"/>
        </a:p>
      </dsp:txBody>
      <dsp:txXfrm>
        <a:off x="115600" y="539356"/>
        <a:ext cx="6566475" cy="2136880"/>
      </dsp:txXfrm>
    </dsp:sp>
    <dsp:sp modelId="{D45F1EAD-E8F3-4154-91F5-F0CB9B619026}">
      <dsp:nvSpPr>
        <dsp:cNvPr id="0" name=""/>
        <dsp:cNvSpPr/>
      </dsp:nvSpPr>
      <dsp:spPr>
        <a:xfrm>
          <a:off x="0" y="2858076"/>
          <a:ext cx="6797675" cy="236808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hr-HR" sz="2300" b="1" kern="1200"/>
            <a:t>Trenutkom objave konačnih ljestvica poretka, kandidati stječu pravo upisa u program obrazovanja najvišega prioriteta u kojemu se nalaze u sklopu upisne kvote. Konačne ljestvice poretka više se ne mijenjaju. </a:t>
          </a:r>
          <a:endParaRPr lang="en-US" sz="2300" kern="1200"/>
        </a:p>
      </dsp:txBody>
      <dsp:txXfrm>
        <a:off x="115600" y="2973676"/>
        <a:ext cx="6566475" cy="2136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91583-D63E-469A-AA10-3C10D90128BC}">
      <dsp:nvSpPr>
        <dsp:cNvPr id="0" name=""/>
        <dsp:cNvSpPr/>
      </dsp:nvSpPr>
      <dsp:spPr>
        <a:xfrm>
          <a:off x="0" y="0"/>
          <a:ext cx="6797675" cy="79450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dirty="0"/>
            <a:t>GIMNAZIJE I ČETVEROGODIŠNJE SŠ</a:t>
          </a:r>
          <a:endParaRPr lang="en-US" sz="2000" kern="1200" dirty="0"/>
        </a:p>
      </dsp:txBody>
      <dsp:txXfrm>
        <a:off x="38784" y="38784"/>
        <a:ext cx="6720107" cy="716935"/>
      </dsp:txXfrm>
    </dsp:sp>
    <dsp:sp modelId="{BB1D42FE-E5CF-4856-8F35-0DE646B1316F}">
      <dsp:nvSpPr>
        <dsp:cNvPr id="0" name=""/>
        <dsp:cNvSpPr/>
      </dsp:nvSpPr>
      <dsp:spPr>
        <a:xfrm>
          <a:off x="0" y="1575601"/>
          <a:ext cx="6797675" cy="794503"/>
        </a:xfrm>
        <a:prstGeom prst="roundRect">
          <a:avLst/>
        </a:prstGeom>
        <a:solidFill>
          <a:schemeClr val="accent5">
            <a:hueOff val="531780"/>
            <a:satOff val="-5973"/>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a:t>1. prosjeci zaključnih ocjena svih nastavnih predmeta na dvije decimale u posljednja četiri razreda osnovnog obrazovanja,</a:t>
          </a:r>
          <a:endParaRPr lang="en-US" sz="2000" kern="1200"/>
        </a:p>
      </dsp:txBody>
      <dsp:txXfrm>
        <a:off x="38784" y="1614385"/>
        <a:ext cx="6720107" cy="716935"/>
      </dsp:txXfrm>
    </dsp:sp>
    <dsp:sp modelId="{BCA2BAE4-3BDF-4402-B53F-98D194701833}">
      <dsp:nvSpPr>
        <dsp:cNvPr id="0" name=""/>
        <dsp:cNvSpPr/>
      </dsp:nvSpPr>
      <dsp:spPr>
        <a:xfrm>
          <a:off x="0" y="2427704"/>
          <a:ext cx="6797675" cy="794503"/>
        </a:xfrm>
        <a:prstGeom prst="round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a:t>2. zaključne ocjene u posljednja dva razreda osnovnog obrazovanja iz nastavnih predmeta: </a:t>
          </a:r>
          <a:endParaRPr lang="en-US" sz="2000" kern="1200"/>
        </a:p>
      </dsp:txBody>
      <dsp:txXfrm>
        <a:off x="38784" y="2466488"/>
        <a:ext cx="6720107" cy="716935"/>
      </dsp:txXfrm>
    </dsp:sp>
    <dsp:sp modelId="{B6C09F4C-AB58-444A-81AA-170D274D72BE}">
      <dsp:nvSpPr>
        <dsp:cNvPr id="0" name=""/>
        <dsp:cNvSpPr/>
      </dsp:nvSpPr>
      <dsp:spPr>
        <a:xfrm>
          <a:off x="0" y="3279807"/>
          <a:ext cx="6797675" cy="794503"/>
        </a:xfrm>
        <a:prstGeom prst="roundRect">
          <a:avLst/>
        </a:prstGeom>
        <a:solidFill>
          <a:schemeClr val="accent5">
            <a:hueOff val="1595340"/>
            <a:satOff val="-17918"/>
            <a:lumOff val="-3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hr-HR" sz="2000" kern="1200"/>
            <a:t>Hrvatski jezik, Matematika i prvi strani jezik te triju nastavnih predmeta.</a:t>
          </a:r>
          <a:endParaRPr lang="en-US" sz="2000" kern="1200"/>
        </a:p>
      </dsp:txBody>
      <dsp:txXfrm>
        <a:off x="38784" y="3318591"/>
        <a:ext cx="6720107" cy="716935"/>
      </dsp:txXfrm>
    </dsp:sp>
    <dsp:sp modelId="{C4C03373-3E77-41CD-BAD6-CCA5FEA54C1A}">
      <dsp:nvSpPr>
        <dsp:cNvPr id="0" name=""/>
        <dsp:cNvSpPr/>
      </dsp:nvSpPr>
      <dsp:spPr>
        <a:xfrm>
          <a:off x="0" y="4131910"/>
          <a:ext cx="6797675" cy="794503"/>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r-HR" sz="2000" kern="1200" dirty="0"/>
            <a:t>(</a:t>
          </a:r>
          <a:r>
            <a:rPr lang="hr-HR" sz="2000" kern="1200" dirty="0" err="1"/>
            <a:t>max</a:t>
          </a:r>
          <a:r>
            <a:rPr lang="hr-HR" sz="2000" kern="1200" dirty="0"/>
            <a:t> 80 bodova)</a:t>
          </a:r>
          <a:endParaRPr lang="en-US" sz="2000" kern="1200" dirty="0"/>
        </a:p>
      </dsp:txBody>
      <dsp:txXfrm>
        <a:off x="38784" y="4170694"/>
        <a:ext cx="6720107" cy="716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E62E3-2A69-4F05-9FEE-DBD9C657DEE0}">
      <dsp:nvSpPr>
        <dsp:cNvPr id="0" name=""/>
        <dsp:cNvSpPr/>
      </dsp:nvSpPr>
      <dsp:spPr>
        <a:xfrm>
          <a:off x="573881" y="0"/>
          <a:ext cx="5649912" cy="564991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EEDD8F-A25F-47C4-80EC-A98FB113CF32}">
      <dsp:nvSpPr>
        <dsp:cNvPr id="0" name=""/>
        <dsp:cNvSpPr/>
      </dsp:nvSpPr>
      <dsp:spPr>
        <a:xfrm>
          <a:off x="1110623" y="536741"/>
          <a:ext cx="2203465" cy="22034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r-HR" sz="1600" kern="1200"/>
            <a:t>-prosjeke zaključnih ocjena svih nastavnih predmeta na dvije decimale u posljednja četiri razreda osnovnog obrazovanja</a:t>
          </a:r>
          <a:endParaRPr lang="en-US" sz="1600" kern="1200"/>
        </a:p>
      </dsp:txBody>
      <dsp:txXfrm>
        <a:off x="1218187" y="644305"/>
        <a:ext cx="1988337" cy="1988337"/>
      </dsp:txXfrm>
    </dsp:sp>
    <dsp:sp modelId="{D923BD92-D3AB-43FA-B99D-0385EBFA2C5A}">
      <dsp:nvSpPr>
        <dsp:cNvPr id="0" name=""/>
        <dsp:cNvSpPr/>
      </dsp:nvSpPr>
      <dsp:spPr>
        <a:xfrm>
          <a:off x="3483586" y="536741"/>
          <a:ext cx="2203465" cy="22034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r-HR" sz="1600" kern="1200"/>
            <a:t>-zaključne ocjene u posljednja dva razreda osnovnog obrazovanja iz nastavnih predmeta Hrvatski jezik, Matematika i prvi strani jezik.</a:t>
          </a:r>
          <a:endParaRPr lang="en-US" sz="1600" kern="1200"/>
        </a:p>
      </dsp:txBody>
      <dsp:txXfrm>
        <a:off x="3591150" y="644305"/>
        <a:ext cx="1988337" cy="1988337"/>
      </dsp:txXfrm>
    </dsp:sp>
    <dsp:sp modelId="{815F27AD-7D6E-4F11-A88E-0563EB4346B2}">
      <dsp:nvSpPr>
        <dsp:cNvPr id="0" name=""/>
        <dsp:cNvSpPr/>
      </dsp:nvSpPr>
      <dsp:spPr>
        <a:xfrm>
          <a:off x="1110623" y="2909704"/>
          <a:ext cx="2203465" cy="22034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r-HR" sz="1600" kern="1200"/>
            <a:t>Max 50 bodova</a:t>
          </a:r>
          <a:endParaRPr lang="en-US" sz="1600" kern="1200"/>
        </a:p>
      </dsp:txBody>
      <dsp:txXfrm>
        <a:off x="1218187" y="3017268"/>
        <a:ext cx="1988337" cy="1988337"/>
      </dsp:txXfrm>
    </dsp:sp>
    <dsp:sp modelId="{9282C7EF-B002-42F0-9D8B-C0AC55ABF196}">
      <dsp:nvSpPr>
        <dsp:cNvPr id="0" name=""/>
        <dsp:cNvSpPr/>
      </dsp:nvSpPr>
      <dsp:spPr>
        <a:xfrm>
          <a:off x="3483586" y="2909704"/>
          <a:ext cx="2203465" cy="220346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AF559-FB07-4871-8E39-2004D326C83C}">
      <dsp:nvSpPr>
        <dsp:cNvPr id="0" name=""/>
        <dsp:cNvSpPr/>
      </dsp:nvSpPr>
      <dsp:spPr>
        <a:xfrm>
          <a:off x="0" y="26616"/>
          <a:ext cx="6797675" cy="9945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hr-HR" sz="2500" kern="1200"/>
            <a:t>Sposobnosti, darovitosti i znanja kandidata dokazuju se i vrednuju: </a:t>
          </a:r>
          <a:endParaRPr lang="en-US" sz="2500" kern="1200"/>
        </a:p>
      </dsp:txBody>
      <dsp:txXfrm>
        <a:off x="48547" y="75163"/>
        <a:ext cx="6700581" cy="897406"/>
      </dsp:txXfrm>
    </dsp:sp>
    <dsp:sp modelId="{BC3FCAA8-8F33-4B57-8CD2-5DD7BD1D2B8E}">
      <dsp:nvSpPr>
        <dsp:cNvPr id="0" name=""/>
        <dsp:cNvSpPr/>
      </dsp:nvSpPr>
      <dsp:spPr>
        <a:xfrm>
          <a:off x="0" y="1794456"/>
          <a:ext cx="6797675" cy="994500"/>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hr-HR" sz="2500" kern="1200" dirty="0"/>
            <a:t>• na osnovi provjere (ispitivanja) posebnih znanja, vještina, sposobnosti i darovitosti </a:t>
          </a:r>
          <a:endParaRPr lang="en-US" sz="2500" kern="1200" dirty="0"/>
        </a:p>
      </dsp:txBody>
      <dsp:txXfrm>
        <a:off x="48547" y="1843003"/>
        <a:ext cx="6700581" cy="897406"/>
      </dsp:txXfrm>
    </dsp:sp>
    <dsp:sp modelId="{EFDC67C1-765E-4725-9926-7D8FF97197D3}">
      <dsp:nvSpPr>
        <dsp:cNvPr id="0" name=""/>
        <dsp:cNvSpPr/>
      </dsp:nvSpPr>
      <dsp:spPr>
        <a:xfrm>
          <a:off x="0" y="2860956"/>
          <a:ext cx="6797675" cy="994500"/>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hr-HR" sz="2500" kern="1200" dirty="0"/>
            <a:t>• na osnovi rezultata postignutih na natjecanjima u znanju </a:t>
          </a:r>
          <a:endParaRPr lang="en-US" sz="2500" kern="1200" dirty="0"/>
        </a:p>
      </dsp:txBody>
      <dsp:txXfrm>
        <a:off x="48547" y="2909503"/>
        <a:ext cx="6700581" cy="897406"/>
      </dsp:txXfrm>
    </dsp:sp>
    <dsp:sp modelId="{C883FECF-22D4-4EDD-BAC2-77830069371F}">
      <dsp:nvSpPr>
        <dsp:cNvPr id="0" name=""/>
        <dsp:cNvSpPr/>
      </dsp:nvSpPr>
      <dsp:spPr>
        <a:xfrm>
          <a:off x="0" y="3927456"/>
          <a:ext cx="6797675" cy="99450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hr-HR" sz="2500" kern="1200"/>
            <a:t>• na osnovi rezultata postignutih na natjecanjima u organizaciji školskih sportskih društava.</a:t>
          </a:r>
          <a:endParaRPr lang="en-US" sz="2500" kern="1200"/>
        </a:p>
      </dsp:txBody>
      <dsp:txXfrm>
        <a:off x="48547" y="3976003"/>
        <a:ext cx="6700581" cy="897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E2AF6-F500-4652-9251-CD3ED12963D8}">
      <dsp:nvSpPr>
        <dsp:cNvPr id="0" name=""/>
        <dsp:cNvSpPr/>
      </dsp:nvSpPr>
      <dsp:spPr>
        <a:xfrm>
          <a:off x="1227" y="297257"/>
          <a:ext cx="4309690" cy="2736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949EB1-D5D7-4E8D-937D-484475CA2F8D}">
      <dsp:nvSpPr>
        <dsp:cNvPr id="0" name=""/>
        <dsp:cNvSpPr/>
      </dsp:nvSpPr>
      <dsp:spPr>
        <a:xfrm>
          <a:off x="480082" y="752169"/>
          <a:ext cx="4309690" cy="273665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hr-HR" sz="2600" kern="1200">
              <a:hlinkClick xmlns:r="http://schemas.openxmlformats.org/officeDocument/2006/relationships" r:id="rId1"/>
            </a:rPr>
            <a:t>https://ucenici.com/dodatni-bodovi-za-upis-srednju-skolu/</a:t>
          </a:r>
          <a:endParaRPr lang="en-US" sz="2600" kern="1200"/>
        </a:p>
      </dsp:txBody>
      <dsp:txXfrm>
        <a:off x="560236" y="832323"/>
        <a:ext cx="4149382" cy="2576345"/>
      </dsp:txXfrm>
    </dsp:sp>
    <dsp:sp modelId="{903C31FA-9414-4525-9643-11A85572BBED}">
      <dsp:nvSpPr>
        <dsp:cNvPr id="0" name=""/>
        <dsp:cNvSpPr/>
      </dsp:nvSpPr>
      <dsp:spPr>
        <a:xfrm>
          <a:off x="5268627" y="297257"/>
          <a:ext cx="4309690" cy="2736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6D4D4-EC3E-485F-9CC3-A824BEC51BD2}">
      <dsp:nvSpPr>
        <dsp:cNvPr id="0" name=""/>
        <dsp:cNvSpPr/>
      </dsp:nvSpPr>
      <dsp:spPr>
        <a:xfrm>
          <a:off x="5747481" y="752169"/>
          <a:ext cx="4309690" cy="273665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hr-HR" sz="2600" kern="1200" dirty="0"/>
            <a:t>Primjer:</a:t>
          </a:r>
        </a:p>
        <a:p>
          <a:pPr lvl="0" algn="ctr" defTabSz="1155700">
            <a:lnSpc>
              <a:spcPct val="90000"/>
            </a:lnSpc>
            <a:spcBef>
              <a:spcPct val="0"/>
            </a:spcBef>
            <a:spcAft>
              <a:spcPct val="35000"/>
            </a:spcAft>
          </a:pPr>
          <a:r>
            <a:rPr lang="hr-HR" sz="2600" kern="1200" dirty="0"/>
            <a:t>MEDICINSKA ŠKOLA: HJ, MAT, EJ, BIO, KEM FIZ</a:t>
          </a:r>
          <a:endParaRPr lang="en-US" sz="2600" kern="1200" dirty="0"/>
        </a:p>
      </dsp:txBody>
      <dsp:txXfrm>
        <a:off x="5827635" y="832323"/>
        <a:ext cx="4149382" cy="25763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E3645-E52C-4B1A-A7C5-00D01CA72588}">
      <dsp:nvSpPr>
        <dsp:cNvPr id="0" name=""/>
        <dsp:cNvSpPr/>
      </dsp:nvSpPr>
      <dsp:spPr>
        <a:xfrm>
          <a:off x="1227" y="297257"/>
          <a:ext cx="4309690" cy="2736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C75A25-DE3A-42D0-A41E-F3B60C39CE4F}">
      <dsp:nvSpPr>
        <dsp:cNvPr id="0" name=""/>
        <dsp:cNvSpPr/>
      </dsp:nvSpPr>
      <dsp:spPr>
        <a:xfrm>
          <a:off x="480082" y="752169"/>
          <a:ext cx="4309690" cy="273665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kern="1200"/>
            <a:t>Za programe obrazovanja u trajanju od najmanje četiri godine, škola može utvrditi minimalni broj bodova potrebnih za prijavu kandidata za upis u pojedini program obrazovanja. </a:t>
          </a:r>
          <a:endParaRPr lang="en-US" sz="2400" kern="1200"/>
        </a:p>
      </dsp:txBody>
      <dsp:txXfrm>
        <a:off x="560236" y="832323"/>
        <a:ext cx="4149382" cy="2576345"/>
      </dsp:txXfrm>
    </dsp:sp>
    <dsp:sp modelId="{8E8FF330-2ED5-4E22-87DA-0A3DC8EDD087}">
      <dsp:nvSpPr>
        <dsp:cNvPr id="0" name=""/>
        <dsp:cNvSpPr/>
      </dsp:nvSpPr>
      <dsp:spPr>
        <a:xfrm>
          <a:off x="5268627" y="297257"/>
          <a:ext cx="4309690" cy="2736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FAFFD-C10F-4E2C-8629-EB0050C9852B}">
      <dsp:nvSpPr>
        <dsp:cNvPr id="0" name=""/>
        <dsp:cNvSpPr/>
      </dsp:nvSpPr>
      <dsp:spPr>
        <a:xfrm>
          <a:off x="5747481" y="752169"/>
          <a:ext cx="4309690" cy="273665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r-HR" sz="2400" kern="1200"/>
            <a:t>Utvrđeni minimalni broj bodova primjenjuje se tijekom cijeloga upisnog postupka (ljetni, jesenski i naknadni upisni rok). </a:t>
          </a:r>
          <a:endParaRPr lang="en-US" sz="2400" kern="1200"/>
        </a:p>
      </dsp:txBody>
      <dsp:txXfrm>
        <a:off x="5827635" y="832323"/>
        <a:ext cx="4149382" cy="25763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DC469-0C7C-4814-86C3-858D268995B7}">
      <dsp:nvSpPr>
        <dsp:cNvPr id="0" name=""/>
        <dsp:cNvSpPr/>
      </dsp:nvSpPr>
      <dsp:spPr>
        <a:xfrm>
          <a:off x="8840" y="1100351"/>
          <a:ext cx="2642294" cy="158537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r-HR" sz="1900" kern="1200" dirty="0"/>
            <a:t>U slučaju drugih teškoća s prijavom na mrežnu stranicu: www.upisi.hr, potrebno je nazvati</a:t>
          </a:r>
          <a:endParaRPr lang="en-US" sz="1900" kern="1200" dirty="0"/>
        </a:p>
      </dsp:txBody>
      <dsp:txXfrm>
        <a:off x="55274" y="1146785"/>
        <a:ext cx="2549426" cy="1492508"/>
      </dsp:txXfrm>
    </dsp:sp>
    <dsp:sp modelId="{D8FE28D2-60A4-4231-9468-4A835E84AD37}">
      <dsp:nvSpPr>
        <dsp:cNvPr id="0" name=""/>
        <dsp:cNvSpPr/>
      </dsp:nvSpPr>
      <dsp:spPr>
        <a:xfrm>
          <a:off x="2883656" y="1565395"/>
          <a:ext cx="560166" cy="6552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883656" y="1696453"/>
        <a:ext cx="392116" cy="393173"/>
      </dsp:txXfrm>
    </dsp:sp>
    <dsp:sp modelId="{CA79F81F-E570-486D-A431-82F8A655CF96}">
      <dsp:nvSpPr>
        <dsp:cNvPr id="0" name=""/>
        <dsp:cNvSpPr/>
      </dsp:nvSpPr>
      <dsp:spPr>
        <a:xfrm>
          <a:off x="3708052" y="1100351"/>
          <a:ext cx="2642294" cy="1585376"/>
        </a:xfrm>
        <a:prstGeom prst="roundRect">
          <a:avLst>
            <a:gd name="adj" fmla="val 10000"/>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r-HR" sz="1900" kern="1200"/>
            <a:t>CARNET-ovu podršku obrazovnom sustavu na broj telefona: 01/ 6661 500</a:t>
          </a:r>
          <a:endParaRPr lang="en-US" sz="1900" kern="1200"/>
        </a:p>
      </dsp:txBody>
      <dsp:txXfrm>
        <a:off x="3754486" y="1146785"/>
        <a:ext cx="2549426" cy="1492508"/>
      </dsp:txXfrm>
    </dsp:sp>
    <dsp:sp modelId="{A343F8DC-4AA9-4B6B-BA62-5C3578EF64EC}">
      <dsp:nvSpPr>
        <dsp:cNvPr id="0" name=""/>
        <dsp:cNvSpPr/>
      </dsp:nvSpPr>
      <dsp:spPr>
        <a:xfrm>
          <a:off x="6582869" y="1565395"/>
          <a:ext cx="560166" cy="655289"/>
        </a:xfrm>
        <a:prstGeom prst="rightArrow">
          <a:avLst>
            <a:gd name="adj1" fmla="val 60000"/>
            <a:gd name="adj2" fmla="val 50000"/>
          </a:avLst>
        </a:prstGeom>
        <a:solidFill>
          <a:schemeClr val="accent5">
            <a:hueOff val="2127120"/>
            <a:satOff val="-23891"/>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6582869" y="1696453"/>
        <a:ext cx="392116" cy="393173"/>
      </dsp:txXfrm>
    </dsp:sp>
    <dsp:sp modelId="{A302D432-3A77-4B79-9BA1-69512666FB6A}">
      <dsp:nvSpPr>
        <dsp:cNvPr id="0" name=""/>
        <dsp:cNvSpPr/>
      </dsp:nvSpPr>
      <dsp:spPr>
        <a:xfrm>
          <a:off x="7407265" y="1100351"/>
          <a:ext cx="2642294" cy="1585376"/>
        </a:xfrm>
        <a:prstGeom prst="roundRect">
          <a:avLst>
            <a:gd name="adj" fmla="val 10000"/>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hr-HR" sz="1900" kern="1200"/>
            <a:t>ili poteškoću prijaviti na adresu elektroničke pošte: helpdesk@skole.hr. </a:t>
          </a:r>
          <a:endParaRPr lang="en-US" sz="1900" kern="1200"/>
        </a:p>
      </dsp:txBody>
      <dsp:txXfrm>
        <a:off x="7453699" y="1146785"/>
        <a:ext cx="2549426" cy="1492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53D53-962C-4808-B562-842FB024475B}">
      <dsp:nvSpPr>
        <dsp:cNvPr id="0" name=""/>
        <dsp:cNvSpPr/>
      </dsp:nvSpPr>
      <dsp:spPr>
        <a:xfrm>
          <a:off x="1227" y="297257"/>
          <a:ext cx="4309690" cy="2736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0DBE2-41EC-479E-954D-8B17C8C6A17D}">
      <dsp:nvSpPr>
        <dsp:cNvPr id="0" name=""/>
        <dsp:cNvSpPr/>
      </dsp:nvSpPr>
      <dsp:spPr>
        <a:xfrm>
          <a:off x="480082" y="752169"/>
          <a:ext cx="4309690" cy="273665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a:t>Listu prioriteta treba pažljivo pripremiti tako da se na vrh liste postavi program obrazovanja koji se najviše želi upisati, a zatim i ostali, željenim redoslijedom. Sukladno tome, kandidat će se optimalno rasporediti na program obrazovanja koji mu je najviši na listi prioriteta, a za koji se, prema ostvarenim bodovima, nalazi u sklopu upisne kvote. </a:t>
          </a:r>
          <a:endParaRPr lang="en-US" sz="1800" kern="1200"/>
        </a:p>
      </dsp:txBody>
      <dsp:txXfrm>
        <a:off x="560236" y="832323"/>
        <a:ext cx="4149382" cy="2576345"/>
      </dsp:txXfrm>
    </dsp:sp>
    <dsp:sp modelId="{74E48E9F-D9A3-4EEC-94A7-A11A40BC83DA}">
      <dsp:nvSpPr>
        <dsp:cNvPr id="0" name=""/>
        <dsp:cNvSpPr/>
      </dsp:nvSpPr>
      <dsp:spPr>
        <a:xfrm>
          <a:off x="5268627" y="297257"/>
          <a:ext cx="4309690" cy="2736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50778-937A-4B67-B5AD-1430D7CBCC3D}">
      <dsp:nvSpPr>
        <dsp:cNvPr id="0" name=""/>
        <dsp:cNvSpPr/>
      </dsp:nvSpPr>
      <dsp:spPr>
        <a:xfrm>
          <a:off x="5747481" y="752169"/>
          <a:ext cx="4309690" cy="273665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r-HR" sz="1800" b="1" kern="1200"/>
            <a:t>Važno je da kandidati provjere jesu li im svi programi obrazovanja na listi prioriteta poredani prema njihovim željama i mogućnostima jer nakon zaključavanja odabira programa obrazovanja odnosno škola, nikakve izmjene više neće biti moguće. </a:t>
          </a:r>
          <a:endParaRPr lang="en-US" sz="1800" kern="1200"/>
        </a:p>
      </dsp:txBody>
      <dsp:txXfrm>
        <a:off x="5827635" y="832323"/>
        <a:ext cx="4149382" cy="25763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8223B-7E1B-40E2-BEA2-519F172416C4}">
      <dsp:nvSpPr>
        <dsp:cNvPr id="0" name=""/>
        <dsp:cNvSpPr/>
      </dsp:nvSpPr>
      <dsp:spPr>
        <a:xfrm>
          <a:off x="0" y="845551"/>
          <a:ext cx="2828924" cy="179636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CBF11-65E2-4FFD-8209-47234B136A90}">
      <dsp:nvSpPr>
        <dsp:cNvPr id="0" name=""/>
        <dsp:cNvSpPr/>
      </dsp:nvSpPr>
      <dsp:spPr>
        <a:xfrm>
          <a:off x="314325" y="1144160"/>
          <a:ext cx="2828924" cy="1796367"/>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kern="1200"/>
            <a:t>Na mrežnoj stranici: www.upisi.hr od samoga početka prijava programa obrazovanja bit će moguće pratiti bodovno stanje za svaki prijavljeni program obrazovanja na kartici </a:t>
          </a:r>
          <a:r>
            <a:rPr lang="hr-HR" sz="1400" i="1" kern="1200"/>
            <a:t>Moji rezultati</a:t>
          </a:r>
          <a:r>
            <a:rPr lang="hr-HR" sz="1400" kern="1200"/>
            <a:t>. </a:t>
          </a:r>
          <a:endParaRPr lang="en-US" sz="1400" kern="1200"/>
        </a:p>
      </dsp:txBody>
      <dsp:txXfrm>
        <a:off x="366939" y="1196774"/>
        <a:ext cx="2723696" cy="1691139"/>
      </dsp:txXfrm>
    </dsp:sp>
    <dsp:sp modelId="{D0909A28-DEE9-46DB-85FF-309E61C20C2E}">
      <dsp:nvSpPr>
        <dsp:cNvPr id="0" name=""/>
        <dsp:cNvSpPr/>
      </dsp:nvSpPr>
      <dsp:spPr>
        <a:xfrm>
          <a:off x="3457574" y="845551"/>
          <a:ext cx="2828924" cy="179636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140CA-BC9B-45D9-B442-FE742D4E8749}">
      <dsp:nvSpPr>
        <dsp:cNvPr id="0" name=""/>
        <dsp:cNvSpPr/>
      </dsp:nvSpPr>
      <dsp:spPr>
        <a:xfrm>
          <a:off x="3771899" y="1144160"/>
          <a:ext cx="2828924" cy="1796367"/>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b="1" kern="1200"/>
            <a:t>Ako kandidat nije zadovoljio potrebne preduvjete za upis nekoga od prijavljenih programa obrazovanja, navedeno će biti vidljivo na detaljnome prikazu bodovanja za prijavljeni program obrazovanja u svakome trenutku.</a:t>
          </a:r>
          <a:endParaRPr lang="en-US" sz="1400" kern="1200"/>
        </a:p>
      </dsp:txBody>
      <dsp:txXfrm>
        <a:off x="3824513" y="1196774"/>
        <a:ext cx="2723696" cy="1691139"/>
      </dsp:txXfrm>
    </dsp:sp>
    <dsp:sp modelId="{FF2451C5-F66C-49C2-A83E-6C0AA0B9A33D}">
      <dsp:nvSpPr>
        <dsp:cNvPr id="0" name=""/>
        <dsp:cNvSpPr/>
      </dsp:nvSpPr>
      <dsp:spPr>
        <a:xfrm>
          <a:off x="6915149" y="845551"/>
          <a:ext cx="2828924" cy="1796367"/>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4B739-6FC5-424D-A28B-015ED85AEC74}">
      <dsp:nvSpPr>
        <dsp:cNvPr id="0" name=""/>
        <dsp:cNvSpPr/>
      </dsp:nvSpPr>
      <dsp:spPr>
        <a:xfrm>
          <a:off x="7229475" y="1144160"/>
          <a:ext cx="2828924" cy="1796367"/>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r-HR" sz="1400" kern="1200"/>
            <a:t>Kandidat takve programe obrazovanja može obrisati sa svoje liste, ako ne postoji mogućnost zadovoljenja potrebnih preduvjeta i umjesto njih prijaviti druge programe obrazovanja do roka navedenog u Kalendaru. </a:t>
          </a:r>
          <a:endParaRPr lang="en-US" sz="1400" kern="1200"/>
        </a:p>
      </dsp:txBody>
      <dsp:txXfrm>
        <a:off x="7282089" y="1196774"/>
        <a:ext cx="2723696" cy="16911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6687BE6B-D86B-415F-96EB-F29FA35BCE65}" type="datetimeFigureOut">
              <a:rPr lang="hr-HR" smtClean="0"/>
              <a:t>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47A916-3EA6-4EC6-86CC-3DB9A9BF2FE9}" type="slidenum">
              <a:rPr lang="hr-HR" smtClean="0"/>
              <a:t>‹#›</a:t>
            </a:fld>
            <a:endParaRPr lang="hr-H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91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6687BE6B-D86B-415F-96EB-F29FA35BCE65}" type="datetimeFigureOut">
              <a:rPr lang="hr-HR" smtClean="0"/>
              <a:t>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47A916-3EA6-4EC6-86CC-3DB9A9BF2FE9}" type="slidenum">
              <a:rPr lang="hr-HR" smtClean="0"/>
              <a:t>‹#›</a:t>
            </a:fld>
            <a:endParaRPr lang="hr-HR"/>
          </a:p>
        </p:txBody>
      </p:sp>
    </p:spTree>
    <p:extLst>
      <p:ext uri="{BB962C8B-B14F-4D97-AF65-F5344CB8AC3E}">
        <p14:creationId xmlns:p14="http://schemas.microsoft.com/office/powerpoint/2010/main" val="420036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6687BE6B-D86B-415F-96EB-F29FA35BCE65}" type="datetimeFigureOut">
              <a:rPr lang="hr-HR" smtClean="0"/>
              <a:t>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47A916-3EA6-4EC6-86CC-3DB9A9BF2FE9}" type="slidenum">
              <a:rPr lang="hr-HR" smtClean="0"/>
              <a:t>‹#›</a:t>
            </a:fld>
            <a:endParaRPr lang="hr-HR"/>
          </a:p>
        </p:txBody>
      </p:sp>
    </p:spTree>
    <p:extLst>
      <p:ext uri="{BB962C8B-B14F-4D97-AF65-F5344CB8AC3E}">
        <p14:creationId xmlns:p14="http://schemas.microsoft.com/office/powerpoint/2010/main" val="56577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6687BE6B-D86B-415F-96EB-F29FA35BCE65}" type="datetimeFigureOut">
              <a:rPr lang="hr-HR" smtClean="0"/>
              <a:t>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47A916-3EA6-4EC6-86CC-3DB9A9BF2FE9}" type="slidenum">
              <a:rPr lang="hr-HR" smtClean="0"/>
              <a:t>‹#›</a:t>
            </a:fld>
            <a:endParaRPr lang="hr-HR"/>
          </a:p>
        </p:txBody>
      </p:sp>
    </p:spTree>
    <p:extLst>
      <p:ext uri="{BB962C8B-B14F-4D97-AF65-F5344CB8AC3E}">
        <p14:creationId xmlns:p14="http://schemas.microsoft.com/office/powerpoint/2010/main" val="423401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6687BE6B-D86B-415F-96EB-F29FA35BCE65}" type="datetimeFigureOut">
              <a:rPr lang="hr-HR" smtClean="0"/>
              <a:t>4.6.2020.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F47A916-3EA6-4EC6-86CC-3DB9A9BF2FE9}" type="slidenum">
              <a:rPr lang="hr-HR" smtClean="0"/>
              <a:t>‹#›</a:t>
            </a:fld>
            <a:endParaRPr lang="hr-H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01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6687BE6B-D86B-415F-96EB-F29FA35BCE65}" type="datetimeFigureOut">
              <a:rPr lang="hr-HR" smtClean="0"/>
              <a:t>4.6.2020.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47A916-3EA6-4EC6-86CC-3DB9A9BF2FE9}" type="slidenum">
              <a:rPr lang="hr-HR" smtClean="0"/>
              <a:t>‹#›</a:t>
            </a:fld>
            <a:endParaRPr lang="hr-HR"/>
          </a:p>
        </p:txBody>
      </p:sp>
    </p:spTree>
    <p:extLst>
      <p:ext uri="{BB962C8B-B14F-4D97-AF65-F5344CB8AC3E}">
        <p14:creationId xmlns:p14="http://schemas.microsoft.com/office/powerpoint/2010/main" val="61618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097280" y="2582334"/>
            <a:ext cx="4937760" cy="337820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217920" y="2582334"/>
            <a:ext cx="4937760" cy="337820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6687BE6B-D86B-415F-96EB-F29FA35BCE65}" type="datetimeFigureOut">
              <a:rPr lang="hr-HR" smtClean="0"/>
              <a:t>4.6.2020.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F47A916-3EA6-4EC6-86CC-3DB9A9BF2FE9}" type="slidenum">
              <a:rPr lang="hr-HR" smtClean="0"/>
              <a:t>‹#›</a:t>
            </a:fld>
            <a:endParaRPr lang="hr-HR"/>
          </a:p>
        </p:txBody>
      </p:sp>
    </p:spTree>
    <p:extLst>
      <p:ext uri="{BB962C8B-B14F-4D97-AF65-F5344CB8AC3E}">
        <p14:creationId xmlns:p14="http://schemas.microsoft.com/office/powerpoint/2010/main" val="68689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6687BE6B-D86B-415F-96EB-F29FA35BCE65}" type="datetimeFigureOut">
              <a:rPr lang="hr-HR" smtClean="0"/>
              <a:t>4.6.2020.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F47A916-3EA6-4EC6-86CC-3DB9A9BF2FE9}" type="slidenum">
              <a:rPr lang="hr-HR" smtClean="0"/>
              <a:t>‹#›</a:t>
            </a:fld>
            <a:endParaRPr lang="hr-HR"/>
          </a:p>
        </p:txBody>
      </p:sp>
    </p:spTree>
    <p:extLst>
      <p:ext uri="{BB962C8B-B14F-4D97-AF65-F5344CB8AC3E}">
        <p14:creationId xmlns:p14="http://schemas.microsoft.com/office/powerpoint/2010/main" val="21893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87BE6B-D86B-415F-96EB-F29FA35BCE65}" type="datetimeFigureOut">
              <a:rPr lang="hr-HR" smtClean="0"/>
              <a:t>4.6.2020.</a:t>
            </a:fld>
            <a:endParaRPr lang="hr-H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r-HR"/>
          </a:p>
        </p:txBody>
      </p:sp>
      <p:sp>
        <p:nvSpPr>
          <p:cNvPr id="9" name="Slide Number Placeholder 8"/>
          <p:cNvSpPr>
            <a:spLocks noGrp="1"/>
          </p:cNvSpPr>
          <p:nvPr>
            <p:ph type="sldNum" sz="quarter" idx="12"/>
          </p:nvPr>
        </p:nvSpPr>
        <p:spPr/>
        <p:txBody>
          <a:bodyPr/>
          <a:lstStyle/>
          <a:p>
            <a:fld id="{9F47A916-3EA6-4EC6-86CC-3DB9A9BF2FE9}" type="slidenum">
              <a:rPr lang="hr-HR" smtClean="0"/>
              <a:t>‹#›</a:t>
            </a:fld>
            <a:endParaRPr lang="hr-HR"/>
          </a:p>
        </p:txBody>
      </p:sp>
    </p:spTree>
    <p:extLst>
      <p:ext uri="{BB962C8B-B14F-4D97-AF65-F5344CB8AC3E}">
        <p14:creationId xmlns:p14="http://schemas.microsoft.com/office/powerpoint/2010/main" val="163550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87BE6B-D86B-415F-96EB-F29FA35BCE65}" type="datetimeFigureOut">
              <a:rPr lang="hr-HR" smtClean="0"/>
              <a:t>4.6.2020.</a:t>
            </a:fld>
            <a:endParaRPr lang="hr-H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r-H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47A916-3EA6-4EC6-86CC-3DB9A9BF2FE9}" type="slidenum">
              <a:rPr lang="hr-HR" smtClean="0"/>
              <a:t>‹#›</a:t>
            </a:fld>
            <a:endParaRPr lang="hr-HR"/>
          </a:p>
        </p:txBody>
      </p:sp>
    </p:spTree>
    <p:extLst>
      <p:ext uri="{BB962C8B-B14F-4D97-AF65-F5344CB8AC3E}">
        <p14:creationId xmlns:p14="http://schemas.microsoft.com/office/powerpoint/2010/main" val="33069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6687BE6B-D86B-415F-96EB-F29FA35BCE65}" type="datetimeFigureOut">
              <a:rPr lang="hr-HR" smtClean="0"/>
              <a:t>4.6.2020.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F47A916-3EA6-4EC6-86CC-3DB9A9BF2FE9}" type="slidenum">
              <a:rPr lang="hr-HR" smtClean="0"/>
              <a:t>‹#›</a:t>
            </a:fld>
            <a:endParaRPr lang="hr-HR"/>
          </a:p>
        </p:txBody>
      </p:sp>
    </p:spTree>
    <p:extLst>
      <p:ext uri="{BB962C8B-B14F-4D97-AF65-F5344CB8AC3E}">
        <p14:creationId xmlns:p14="http://schemas.microsoft.com/office/powerpoint/2010/main" val="47519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687BE6B-D86B-415F-96EB-F29FA35BCE65}" type="datetimeFigureOut">
              <a:rPr lang="hr-HR" smtClean="0"/>
              <a:t>4.6.2020.</a:t>
            </a:fld>
            <a:endParaRPr lang="hr-H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r-H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F47A916-3EA6-4EC6-86CC-3DB9A9BF2FE9}" type="slidenum">
              <a:rPr lang="hr-HR" smtClean="0"/>
              <a:t>‹#›</a:t>
            </a:fld>
            <a:endParaRPr lang="hr-H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82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F246398-2E6D-462E-BE02-A68816529EC5}"/>
              </a:ext>
            </a:extLst>
          </p:cNvPr>
          <p:cNvSpPr>
            <a:spLocks noGrp="1"/>
          </p:cNvSpPr>
          <p:nvPr>
            <p:ph type="ctrTitle"/>
          </p:nvPr>
        </p:nvSpPr>
        <p:spPr>
          <a:xfrm>
            <a:off x="6161104" y="639097"/>
            <a:ext cx="5381968" cy="3686015"/>
          </a:xfrm>
        </p:spPr>
        <p:txBody>
          <a:bodyPr>
            <a:normAutofit/>
          </a:bodyPr>
          <a:lstStyle/>
          <a:p>
            <a:r>
              <a:rPr lang="hr-HR" sz="4000" dirty="0"/>
              <a:t>          Upisi u srednju školu</a:t>
            </a:r>
          </a:p>
        </p:txBody>
      </p:sp>
      <p:cxnSp>
        <p:nvCxnSpPr>
          <p:cNvPr id="12" name="Straight Connector 11">
            <a:extLst>
              <a:ext uri="{FF2B5EF4-FFF2-40B4-BE49-F238E27FC236}">
                <a16:creationId xmlns:a16="http://schemas.microsoft.com/office/drawing/2014/main" xmlns=""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320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xmlns="" id="{C8DD82D3-D002-45B0-B16A-82B3DA4EFD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xmlns="" id="{05BDCE64-2903-4A80-A72D-B2575F4EF800}"/>
              </a:ext>
            </a:extLst>
          </p:cNvPr>
          <p:cNvSpPr>
            <a:spLocks noGrp="1"/>
          </p:cNvSpPr>
          <p:nvPr>
            <p:ph type="title"/>
          </p:nvPr>
        </p:nvSpPr>
        <p:spPr>
          <a:xfrm>
            <a:off x="949047" y="643466"/>
            <a:ext cx="2771273" cy="5225627"/>
          </a:xfrm>
        </p:spPr>
        <p:txBody>
          <a:bodyPr anchor="ctr">
            <a:normAutofit/>
          </a:bodyPr>
          <a:lstStyle/>
          <a:p>
            <a:r>
              <a:rPr lang="hr-HR" sz="3300"/>
              <a:t>Kako se vrednuju rezultati postignuti na državnim i međunarodnim natjecanjima u znanju?</a:t>
            </a:r>
          </a:p>
        </p:txBody>
      </p:sp>
      <p:cxnSp>
        <p:nvCxnSpPr>
          <p:cNvPr id="24" name="Straight Connector 18">
            <a:extLst>
              <a:ext uri="{FF2B5EF4-FFF2-40B4-BE49-F238E27FC236}">
                <a16:creationId xmlns:a16="http://schemas.microsoft.com/office/drawing/2014/main" xmlns="" id="{9F09C252-16FE-4557-AD6D-BB5CA773496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xmlns="" id="{0CA61D47-DEE1-4DE2-8AA0-2CA4E3071628}"/>
              </a:ext>
            </a:extLst>
          </p:cNvPr>
          <p:cNvSpPr>
            <a:spLocks noGrp="1"/>
          </p:cNvSpPr>
          <p:nvPr>
            <p:ph idx="1"/>
          </p:nvPr>
        </p:nvSpPr>
        <p:spPr>
          <a:xfrm>
            <a:off x="4181479" y="342900"/>
            <a:ext cx="7065514" cy="5526194"/>
          </a:xfrm>
        </p:spPr>
        <p:txBody>
          <a:bodyPr anchor="ctr">
            <a:noAutofit/>
          </a:bodyPr>
          <a:lstStyle/>
          <a:p>
            <a:r>
              <a:rPr lang="hr-HR" sz="1100" dirty="0"/>
              <a:t>Natjecanje iz hrvatskoga jezika, </a:t>
            </a:r>
          </a:p>
          <a:p>
            <a:r>
              <a:rPr lang="hr-HR" sz="1100" dirty="0"/>
              <a:t>- Natjecanje iz engleskoga jezika, </a:t>
            </a:r>
          </a:p>
          <a:p>
            <a:r>
              <a:rPr lang="hr-HR" sz="1100" dirty="0"/>
              <a:t>- Natjecanje iz njemačkoga jezika, </a:t>
            </a:r>
          </a:p>
          <a:p>
            <a:r>
              <a:rPr lang="hr-HR" sz="1100" dirty="0"/>
              <a:t>- Natjecanje iz francuskoga jezika, </a:t>
            </a:r>
          </a:p>
          <a:p>
            <a:r>
              <a:rPr lang="hr-HR" sz="1100" dirty="0"/>
              <a:t>- Natjecanje iz talijanskoga jezika,</a:t>
            </a:r>
          </a:p>
          <a:p>
            <a:pPr marL="0" indent="0">
              <a:buNone/>
            </a:pPr>
            <a:r>
              <a:rPr lang="hr-HR" sz="1100" dirty="0"/>
              <a:t> - Natjecanje iz latinskog i grčkog jezika,</a:t>
            </a:r>
          </a:p>
          <a:p>
            <a:pPr marL="0" indent="0">
              <a:buNone/>
            </a:pPr>
            <a:r>
              <a:rPr lang="hr-HR" sz="1100" dirty="0"/>
              <a:t> - Natjecanje iz matematike,</a:t>
            </a:r>
          </a:p>
          <a:p>
            <a:pPr>
              <a:buFontTx/>
              <a:buChar char="-"/>
            </a:pPr>
            <a:r>
              <a:rPr lang="hr-HR" sz="1100" dirty="0"/>
              <a:t>Natjecanje iz fizike, </a:t>
            </a:r>
          </a:p>
          <a:p>
            <a:pPr>
              <a:buFontTx/>
              <a:buChar char="-"/>
            </a:pPr>
            <a:r>
              <a:rPr lang="hr-HR" sz="1100" dirty="0"/>
              <a:t>- Natjecanje iz kemije,</a:t>
            </a:r>
          </a:p>
          <a:p>
            <a:pPr>
              <a:buFontTx/>
              <a:buChar char="-"/>
            </a:pPr>
            <a:r>
              <a:rPr lang="hr-HR" sz="1100" dirty="0"/>
              <a:t> - Natjecanje iz biologije, </a:t>
            </a:r>
          </a:p>
          <a:p>
            <a:pPr>
              <a:buFontTx/>
              <a:buChar char="-"/>
            </a:pPr>
            <a:r>
              <a:rPr lang="hr-HR" sz="1100" dirty="0"/>
              <a:t>Natjecanje iz geografije, </a:t>
            </a:r>
          </a:p>
          <a:p>
            <a:pPr>
              <a:buFontTx/>
              <a:buChar char="-"/>
            </a:pPr>
            <a:r>
              <a:rPr lang="hr-HR" sz="1100" dirty="0"/>
              <a:t>- Natjecanje iz astronomije, </a:t>
            </a:r>
          </a:p>
          <a:p>
            <a:pPr>
              <a:buFontTx/>
              <a:buChar char="-"/>
            </a:pPr>
            <a:r>
              <a:rPr lang="hr-HR" sz="1100" dirty="0"/>
              <a:t>- Natjecanje iz informatike, </a:t>
            </a:r>
          </a:p>
          <a:p>
            <a:pPr>
              <a:buFontTx/>
              <a:buChar char="-"/>
            </a:pPr>
            <a:r>
              <a:rPr lang="hr-HR" sz="1100" dirty="0"/>
              <a:t>- Natjecanje iz povijesti,</a:t>
            </a:r>
          </a:p>
          <a:p>
            <a:pPr>
              <a:buFontTx/>
              <a:buChar char="-"/>
            </a:pPr>
            <a:r>
              <a:rPr lang="hr-HR" sz="1100" dirty="0"/>
              <a:t> - Natjecanje iz vjeronauka - vjeronaučna olimpijada,</a:t>
            </a:r>
          </a:p>
          <a:p>
            <a:pPr>
              <a:buFontTx/>
              <a:buChar char="-"/>
            </a:pPr>
            <a:r>
              <a:rPr lang="hr-HR" sz="1100" dirty="0"/>
              <a:t> - Natjecanje iz Islamskog vjeronauka,</a:t>
            </a:r>
          </a:p>
          <a:p>
            <a:pPr>
              <a:buFontTx/>
              <a:buChar char="-"/>
            </a:pPr>
            <a:r>
              <a:rPr lang="hr-HR" sz="1100" dirty="0"/>
              <a:t> - Natjecanje mladih tehničara i </a:t>
            </a:r>
          </a:p>
          <a:p>
            <a:pPr>
              <a:buFontTx/>
              <a:buChar char="-"/>
            </a:pPr>
            <a:r>
              <a:rPr lang="hr-HR" sz="1100" dirty="0"/>
              <a:t>- Natjecanje Sigurno u prometu.</a:t>
            </a:r>
          </a:p>
        </p:txBody>
      </p:sp>
      <p:sp>
        <p:nvSpPr>
          <p:cNvPr id="25" name="Rectangle 20">
            <a:extLst>
              <a:ext uri="{FF2B5EF4-FFF2-40B4-BE49-F238E27FC236}">
                <a16:creationId xmlns:a16="http://schemas.microsoft.com/office/drawing/2014/main" xmlns="" id="{4C15B19B-E7BB-4060-B12F-3CDA8EF16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75876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B1FD86C-405D-4C26-A7C7-47F46F0B6868}"/>
              </a:ext>
            </a:extLst>
          </p:cNvPr>
          <p:cNvSpPr>
            <a:spLocks noGrp="1"/>
          </p:cNvSpPr>
          <p:nvPr>
            <p:ph type="title"/>
          </p:nvPr>
        </p:nvSpPr>
        <p:spPr/>
        <p:txBody>
          <a:bodyPr/>
          <a:lstStyle/>
          <a:p>
            <a:endParaRPr lang="hr-HR" dirty="0"/>
          </a:p>
        </p:txBody>
      </p:sp>
      <p:pic>
        <p:nvPicPr>
          <p:cNvPr id="5" name="Rezervirano mjesto sadržaja 4">
            <a:extLst>
              <a:ext uri="{FF2B5EF4-FFF2-40B4-BE49-F238E27FC236}">
                <a16:creationId xmlns:a16="http://schemas.microsoft.com/office/drawing/2014/main" xmlns="" id="{6935BFE8-356D-4C88-861E-613DBB1A3C90}"/>
              </a:ext>
            </a:extLst>
          </p:cNvPr>
          <p:cNvPicPr>
            <a:picLocks noGrp="1" noChangeAspect="1"/>
          </p:cNvPicPr>
          <p:nvPr>
            <p:ph idx="1"/>
          </p:nvPr>
        </p:nvPicPr>
        <p:blipFill>
          <a:blip r:embed="rId2"/>
          <a:stretch>
            <a:fillRect/>
          </a:stretch>
        </p:blipFill>
        <p:spPr>
          <a:xfrm>
            <a:off x="-884238" y="-1704975"/>
            <a:ext cx="14918265" cy="8391525"/>
          </a:xfrm>
          <a:prstGeom prst="rect">
            <a:avLst/>
          </a:prstGeom>
        </p:spPr>
      </p:pic>
    </p:spTree>
    <p:extLst>
      <p:ext uri="{BB962C8B-B14F-4D97-AF65-F5344CB8AC3E}">
        <p14:creationId xmlns:p14="http://schemas.microsoft.com/office/powerpoint/2010/main" val="38304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C8DD82D3-D002-45B0-B16A-82B3DA4EFD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xmlns="" id="{3FE96442-8D83-4902-8BC6-14C53DE50A48}"/>
              </a:ext>
            </a:extLst>
          </p:cNvPr>
          <p:cNvSpPr>
            <a:spLocks noGrp="1"/>
          </p:cNvSpPr>
          <p:nvPr>
            <p:ph type="title"/>
          </p:nvPr>
        </p:nvSpPr>
        <p:spPr>
          <a:xfrm>
            <a:off x="949047" y="643466"/>
            <a:ext cx="2771273" cy="5225627"/>
          </a:xfrm>
        </p:spPr>
        <p:txBody>
          <a:bodyPr anchor="ctr">
            <a:normAutofit/>
          </a:bodyPr>
          <a:lstStyle/>
          <a:p>
            <a:r>
              <a:rPr lang="hr-HR" sz="3600"/>
              <a:t>Kako se vrednuju rezultati postignuti na sportskim natjecanjima?</a:t>
            </a:r>
          </a:p>
        </p:txBody>
      </p:sp>
      <p:cxnSp>
        <p:nvCxnSpPr>
          <p:cNvPr id="19" name="Straight Connector 18">
            <a:extLst>
              <a:ext uri="{FF2B5EF4-FFF2-40B4-BE49-F238E27FC236}">
                <a16:creationId xmlns:a16="http://schemas.microsoft.com/office/drawing/2014/main" xmlns="" id="{9F09C252-16FE-4557-AD6D-BB5CA773496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xmlns="" id="{2B7EAACE-D567-417D-8162-2E3D06BA06B8}"/>
              </a:ext>
            </a:extLst>
          </p:cNvPr>
          <p:cNvSpPr>
            <a:spLocks noGrp="1"/>
          </p:cNvSpPr>
          <p:nvPr>
            <p:ph idx="1"/>
          </p:nvPr>
        </p:nvSpPr>
        <p:spPr>
          <a:xfrm>
            <a:off x="4351019" y="643466"/>
            <a:ext cx="6895973" cy="5225628"/>
          </a:xfrm>
        </p:spPr>
        <p:txBody>
          <a:bodyPr anchor="ctr">
            <a:normAutofit lnSpcReduction="10000"/>
          </a:bodyPr>
          <a:lstStyle/>
          <a:p>
            <a:r>
              <a:rPr lang="hr-HR" sz="1900" dirty="0"/>
              <a:t>Kandidatima se vrednuju rezultati koje su postigli u posljednja četiri razreda osnovnog obrazovanja na natjecanjima školskih sportskih društava. </a:t>
            </a:r>
          </a:p>
          <a:p>
            <a:r>
              <a:rPr lang="hr-HR" sz="1900" dirty="0"/>
              <a:t>Pravo na dodatne bodove ostvaruju na temelju službene evidencije o rezultatima održanih natjecanja školskih sportskih društava koju vodi </a:t>
            </a:r>
            <a:r>
              <a:rPr lang="hr-HR" sz="1900" dirty="0">
                <a:solidFill>
                  <a:srgbClr val="FFFF00"/>
                </a:solidFill>
              </a:rPr>
              <a:t>Hrvatski školski sportski savez (HŠSS).</a:t>
            </a:r>
          </a:p>
          <a:p>
            <a:r>
              <a:rPr lang="hr-HR" sz="1900" dirty="0"/>
              <a:t>FUTSAL (MALI NOGOMET), KOŠARKA, RUKOMET, ODBOJKA, ATLETIKA, PLIVANJE, STOLNI TENIS, BADMINTON, GIMNASTIKA, KROS, JUDO, ŠAH, KARATE i STRELJAŠTVO</a:t>
            </a:r>
          </a:p>
          <a:p>
            <a:r>
              <a:rPr lang="hr-HR" sz="1900" dirty="0"/>
              <a:t>1. mjesto – 3 boda</a:t>
            </a:r>
          </a:p>
          <a:p>
            <a:r>
              <a:rPr lang="hr-HR" sz="1900" dirty="0"/>
              <a:t>2. mjesto – 2 boda</a:t>
            </a:r>
          </a:p>
          <a:p>
            <a:r>
              <a:rPr lang="hr-HR" sz="1900" dirty="0"/>
              <a:t>3. mjesto – 1 bod</a:t>
            </a:r>
          </a:p>
          <a:p>
            <a:r>
              <a:rPr lang="hr-HR" sz="1900" dirty="0"/>
              <a:t>Rezultati natjecanja bit će uneseni izravno u Nacionalni informacijski sustav prijava i upisa u srednje škole (</a:t>
            </a:r>
            <a:r>
              <a:rPr lang="hr-HR" sz="1900" dirty="0" err="1"/>
              <a:t>NISpuSŠ</a:t>
            </a:r>
            <a:r>
              <a:rPr lang="hr-HR" sz="1900" dirty="0"/>
              <a:t>) na temelju postojećih podataka u sustavu e-Matice i kandidati ih ne trebaju dodatno dokazivati. Ako neki od rezultata nije vidljiv na korisničkom profilu kandidata na: www.upisi.hr, kandidat se treba obratiti razredniku. </a:t>
            </a:r>
          </a:p>
        </p:txBody>
      </p:sp>
      <p:sp>
        <p:nvSpPr>
          <p:cNvPr id="21" name="Rectangle 20">
            <a:extLst>
              <a:ext uri="{FF2B5EF4-FFF2-40B4-BE49-F238E27FC236}">
                <a16:creationId xmlns:a16="http://schemas.microsoft.com/office/drawing/2014/main" xmlns="" id="{4C15B19B-E7BB-4060-B12F-3CDA8EF16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48264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8DD82D3-D002-45B0-B16A-82B3DA4EFD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xmlns="" id="{D53892AF-7048-4961-9EDF-7464900FB859}"/>
              </a:ext>
            </a:extLst>
          </p:cNvPr>
          <p:cNvSpPr>
            <a:spLocks noGrp="1"/>
          </p:cNvSpPr>
          <p:nvPr>
            <p:ph type="title"/>
          </p:nvPr>
        </p:nvSpPr>
        <p:spPr>
          <a:xfrm>
            <a:off x="949047" y="643466"/>
            <a:ext cx="2771273" cy="5225627"/>
          </a:xfrm>
        </p:spPr>
        <p:txBody>
          <a:bodyPr anchor="ctr">
            <a:normAutofit/>
          </a:bodyPr>
          <a:lstStyle/>
          <a:p>
            <a:pPr algn="ctr"/>
            <a:r>
              <a:rPr lang="hr-HR" sz="3600" dirty="0"/>
              <a:t>Poseban element</a:t>
            </a:r>
            <a:br>
              <a:rPr lang="hr-HR" sz="3600" dirty="0"/>
            </a:br>
            <a:r>
              <a:rPr lang="hr-HR" sz="3600" dirty="0"/>
              <a:t/>
            </a:r>
            <a:br>
              <a:rPr lang="hr-HR" sz="3600" dirty="0"/>
            </a:br>
            <a:r>
              <a:rPr lang="hr-HR" sz="3600" dirty="0"/>
              <a:t>1 BOD</a:t>
            </a:r>
          </a:p>
        </p:txBody>
      </p:sp>
      <p:cxnSp>
        <p:nvCxnSpPr>
          <p:cNvPr id="10" name="Straight Connector 9">
            <a:extLst>
              <a:ext uri="{FF2B5EF4-FFF2-40B4-BE49-F238E27FC236}">
                <a16:creationId xmlns:a16="http://schemas.microsoft.com/office/drawing/2014/main" xmlns="" id="{9F09C252-16FE-4557-AD6D-BB5CA773496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xmlns="" id="{CF7111F5-4148-484C-B490-3D419246F743}"/>
              </a:ext>
            </a:extLst>
          </p:cNvPr>
          <p:cNvSpPr>
            <a:spLocks noGrp="1"/>
          </p:cNvSpPr>
          <p:nvPr>
            <p:ph idx="1"/>
          </p:nvPr>
        </p:nvSpPr>
        <p:spPr>
          <a:xfrm>
            <a:off x="4351019" y="643466"/>
            <a:ext cx="6895973" cy="5225628"/>
          </a:xfrm>
        </p:spPr>
        <p:txBody>
          <a:bodyPr anchor="ctr">
            <a:normAutofit fontScale="92500"/>
          </a:bodyPr>
          <a:lstStyle/>
          <a:p>
            <a:r>
              <a:rPr lang="hr-HR" dirty="0"/>
              <a:t>Poseban element vrednovanja čini uspjeh kandidata koji su ostvarili u otežanim uvjetima obrazovanja. Kandidatima će se priznati ostvarivanje isključivo jednoga (najpovoljnijega) od sljedećih prava: </a:t>
            </a:r>
          </a:p>
          <a:p>
            <a:r>
              <a:rPr lang="hr-HR" dirty="0"/>
              <a:t>• kandidat sa zdravstvenim teškoćama </a:t>
            </a:r>
          </a:p>
          <a:p>
            <a:r>
              <a:rPr lang="hr-HR" dirty="0"/>
              <a:t>• kandidat koji živi uz jednoga ili oba roditelja s dugotrajnom teškom bolesti </a:t>
            </a:r>
          </a:p>
          <a:p>
            <a:r>
              <a:rPr lang="hr-HR" dirty="0"/>
              <a:t>• kandidat koji živi uz dugotrajno nezaposlena oba roditelja </a:t>
            </a:r>
          </a:p>
          <a:p>
            <a:r>
              <a:rPr lang="hr-HR" dirty="0"/>
              <a:t>• kandidat koji živi uz samohranoga roditelja korisnika socijalne skrbi</a:t>
            </a:r>
          </a:p>
          <a:p>
            <a:r>
              <a:rPr lang="hr-HR" dirty="0"/>
              <a:t> • kandidat kojem je jedan roditelj preminuo </a:t>
            </a:r>
          </a:p>
          <a:p>
            <a:r>
              <a:rPr lang="hr-HR" dirty="0"/>
              <a:t>• kandidat koji je bez roditelja ili odgovarajuće roditeljske skrbi </a:t>
            </a:r>
          </a:p>
          <a:p>
            <a:r>
              <a:rPr lang="hr-HR" dirty="0"/>
              <a:t>• kandidat koji je pripadnik romske nacionalne manjine.</a:t>
            </a:r>
          </a:p>
          <a:p>
            <a:pPr algn="ctr"/>
            <a:r>
              <a:rPr lang="hr-HR" dirty="0">
                <a:solidFill>
                  <a:schemeClr val="accent1">
                    <a:lumMod val="60000"/>
                    <a:lumOff val="40000"/>
                  </a:schemeClr>
                </a:solidFill>
              </a:rPr>
              <a:t>U SLUČAJU DA PRIPADATE JEDNOJ OD NAVEDENIH SKUPINA OBRATITE SE RAZREDNIKU/CI ZA INFORMACIJU O POTREBNOJ DOKUMENTACIJI</a:t>
            </a:r>
          </a:p>
        </p:txBody>
      </p:sp>
      <p:sp>
        <p:nvSpPr>
          <p:cNvPr id="12" name="Rectangle 11">
            <a:extLst>
              <a:ext uri="{FF2B5EF4-FFF2-40B4-BE49-F238E27FC236}">
                <a16:creationId xmlns:a16="http://schemas.microsoft.com/office/drawing/2014/main" xmlns="" id="{4C15B19B-E7BB-4060-B12F-3CDA8EF16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225111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8DD82D3-D002-45B0-B16A-82B3DA4EFD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xmlns="" id="{8CA7F0AF-C94F-43DE-9ED5-D1AA770DF6FA}"/>
              </a:ext>
            </a:extLst>
          </p:cNvPr>
          <p:cNvSpPr>
            <a:spLocks noGrp="1"/>
          </p:cNvSpPr>
          <p:nvPr>
            <p:ph type="title"/>
          </p:nvPr>
        </p:nvSpPr>
        <p:spPr>
          <a:xfrm>
            <a:off x="949047" y="643466"/>
            <a:ext cx="2771273" cy="5225627"/>
          </a:xfrm>
        </p:spPr>
        <p:txBody>
          <a:bodyPr anchor="ctr">
            <a:normAutofit/>
          </a:bodyPr>
          <a:lstStyle/>
          <a:p>
            <a:r>
              <a:rPr lang="hr-HR" sz="3600"/>
              <a:t>Kako se vrednuju rezultati u otežanim uvjetima prethodnog obrazovanja?</a:t>
            </a:r>
          </a:p>
        </p:txBody>
      </p:sp>
      <p:cxnSp>
        <p:nvCxnSpPr>
          <p:cNvPr id="10" name="Straight Connector 9">
            <a:extLst>
              <a:ext uri="{FF2B5EF4-FFF2-40B4-BE49-F238E27FC236}">
                <a16:creationId xmlns:a16="http://schemas.microsoft.com/office/drawing/2014/main" xmlns="" id="{9F09C252-16FE-4557-AD6D-BB5CA773496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xmlns="" id="{2127B012-F5D9-439C-A170-F7D042A6B271}"/>
              </a:ext>
            </a:extLst>
          </p:cNvPr>
          <p:cNvSpPr>
            <a:spLocks noGrp="1"/>
          </p:cNvSpPr>
          <p:nvPr>
            <p:ph idx="1"/>
          </p:nvPr>
        </p:nvSpPr>
        <p:spPr>
          <a:xfrm>
            <a:off x="4351019" y="643466"/>
            <a:ext cx="6895973" cy="5225628"/>
          </a:xfrm>
        </p:spPr>
        <p:txBody>
          <a:bodyPr anchor="ctr">
            <a:normAutofit/>
          </a:bodyPr>
          <a:lstStyle/>
          <a:p>
            <a:r>
              <a:rPr lang="hr-HR" dirty="0"/>
              <a:t>a) Kandidat sa zdravstvenim teškoćama Kandidatu sa zdravstvenim teškoćama dodaje se jedan bod na broj bodova koji je utvrđen tijekom postupka vrednovanja za programe obrazovanja za koje posjeduje stručno mišljenje Službe za profesionalno usmjeravanje Hrvatskoga zavoda za zapošljavanje. S tako utvrđenim brojem bodova, kandidat se rangira na ukupnoj ljestvici poretka.</a:t>
            </a:r>
          </a:p>
          <a:p>
            <a:endParaRPr lang="hr-HR" dirty="0"/>
          </a:p>
          <a:p>
            <a:pPr algn="ctr"/>
            <a:r>
              <a:rPr lang="hr-HR" b="1" dirty="0">
                <a:solidFill>
                  <a:schemeClr val="accent1">
                    <a:lumMod val="60000"/>
                    <a:lumOff val="40000"/>
                  </a:schemeClr>
                </a:solidFill>
              </a:rPr>
              <a:t>Dokumenti se mogu dostaviti osobno ili elektroničkim putem (skenirano ili slikano) na e-adresu školske ustanove. Dokumente elektroničkim putem može dostaviti samo roditelj/skrbnik i to, u pravilu, s elektroničke adrese koja je za kontakt roditelja/skrbnika navedena u e-Dnevniku.</a:t>
            </a:r>
          </a:p>
        </p:txBody>
      </p:sp>
      <p:sp>
        <p:nvSpPr>
          <p:cNvPr id="12" name="Rectangle 11">
            <a:extLst>
              <a:ext uri="{FF2B5EF4-FFF2-40B4-BE49-F238E27FC236}">
                <a16:creationId xmlns:a16="http://schemas.microsoft.com/office/drawing/2014/main" xmlns="" id="{4C15B19B-E7BB-4060-B12F-3CDA8EF16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244564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0D127E3E-8C8E-40E1-A691-963AADD35462}"/>
              </a:ext>
            </a:extLst>
          </p:cNvPr>
          <p:cNvSpPr>
            <a:spLocks noGrp="1"/>
          </p:cNvSpPr>
          <p:nvPr>
            <p:ph type="title"/>
          </p:nvPr>
        </p:nvSpPr>
        <p:spPr>
          <a:xfrm>
            <a:off x="492370" y="605896"/>
            <a:ext cx="3084844" cy="5646208"/>
          </a:xfrm>
        </p:spPr>
        <p:txBody>
          <a:bodyPr anchor="ctr">
            <a:normAutofit/>
          </a:bodyPr>
          <a:lstStyle/>
          <a:p>
            <a:r>
              <a:rPr lang="hr-HR" sz="3600">
                <a:solidFill>
                  <a:srgbClr val="FFFFFF"/>
                </a:solidFill>
              </a:rPr>
              <a:t>Kako se utvrđuje ukupan rezultat kandidata?</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C9B56EB6-91BB-469E-8148-612126DA1B33}"/>
              </a:ext>
            </a:extLst>
          </p:cNvPr>
          <p:cNvSpPr>
            <a:spLocks noGrp="1"/>
          </p:cNvSpPr>
          <p:nvPr>
            <p:ph idx="1"/>
          </p:nvPr>
        </p:nvSpPr>
        <p:spPr>
          <a:xfrm>
            <a:off x="4742016" y="605896"/>
            <a:ext cx="6413663" cy="5646208"/>
          </a:xfrm>
        </p:spPr>
        <p:txBody>
          <a:bodyPr anchor="ctr">
            <a:normAutofit/>
          </a:bodyPr>
          <a:lstStyle/>
          <a:p>
            <a:r>
              <a:rPr lang="hr-HR" dirty="0"/>
              <a:t>Ukupan rezultat kandidata utvrđuje se na temelju </a:t>
            </a:r>
            <a:r>
              <a:rPr lang="hr-HR" dirty="0">
                <a:solidFill>
                  <a:srgbClr val="FF0000"/>
                </a:solidFill>
              </a:rPr>
              <a:t>ukupnoga broja bodova</a:t>
            </a:r>
            <a:r>
              <a:rPr lang="hr-HR" dirty="0"/>
              <a:t> koje je kandidat stekao po svim osnovama vrednovanja (zajednički, dodatni i posebni element vrednovanja), uz dokazivanje zdravstvene sposobnosti kandidata za obavljanje poslova i radnih zadaća u odabranom zanimanju, ako je to za odabrano zanimanje potrebno. </a:t>
            </a:r>
          </a:p>
          <a:p>
            <a:r>
              <a:rPr lang="hr-HR" dirty="0"/>
              <a:t>Na temelju ukupnoga rezultata, utvrđuje se ljestvica poretka kandidata za upis i objavljuje na mrežnoj stranici: http://www.upisi.hr.</a:t>
            </a:r>
          </a:p>
        </p:txBody>
      </p:sp>
    </p:spTree>
    <p:extLst>
      <p:ext uri="{BB962C8B-B14F-4D97-AF65-F5344CB8AC3E}">
        <p14:creationId xmlns:p14="http://schemas.microsoft.com/office/powerpoint/2010/main" val="212027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39F58B6-172F-4A09-85C1-66822695C068}"/>
              </a:ext>
            </a:extLst>
          </p:cNvPr>
          <p:cNvSpPr>
            <a:spLocks noGrp="1"/>
          </p:cNvSpPr>
          <p:nvPr>
            <p:ph type="title"/>
          </p:nvPr>
        </p:nvSpPr>
        <p:spPr>
          <a:xfrm>
            <a:off x="1097280" y="286603"/>
            <a:ext cx="10058400" cy="1450757"/>
          </a:xfrm>
        </p:spPr>
        <p:txBody>
          <a:bodyPr>
            <a:normAutofit/>
          </a:bodyPr>
          <a:lstStyle/>
          <a:p>
            <a:pPr algn="ctr"/>
            <a:r>
              <a:rPr lang="hr-HR" dirty="0"/>
              <a:t>KALKULATOR</a:t>
            </a:r>
          </a:p>
        </p:txBody>
      </p:sp>
      <p:graphicFrame>
        <p:nvGraphicFramePr>
          <p:cNvPr id="5" name="Rezervirano mjesto sadržaja 2">
            <a:extLst>
              <a:ext uri="{FF2B5EF4-FFF2-40B4-BE49-F238E27FC236}">
                <a16:creationId xmlns:a16="http://schemas.microsoft.com/office/drawing/2014/main" xmlns="" id="{3ADF17EC-76BF-4246-BCA5-243C231F3476}"/>
              </a:ext>
            </a:extLst>
          </p:cNvPr>
          <p:cNvGraphicFramePr>
            <a:graphicFrameLocks noGrp="1"/>
          </p:cNvGraphicFramePr>
          <p:nvPr>
            <p:ph idx="1"/>
            <p:extLst>
              <p:ext uri="{D42A27DB-BD31-4B8C-83A1-F6EECF244321}">
                <p14:modId xmlns:p14="http://schemas.microsoft.com/office/powerpoint/2010/main" val="265984401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06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42AD7B2D-9649-413C-809D-0E1226A10B73}"/>
              </a:ext>
            </a:extLst>
          </p:cNvPr>
          <p:cNvSpPr>
            <a:spLocks noGrp="1"/>
          </p:cNvSpPr>
          <p:nvPr>
            <p:ph type="title"/>
          </p:nvPr>
        </p:nvSpPr>
        <p:spPr>
          <a:xfrm>
            <a:off x="492370" y="605896"/>
            <a:ext cx="3084844" cy="5646208"/>
          </a:xfrm>
        </p:spPr>
        <p:txBody>
          <a:bodyPr anchor="ctr">
            <a:normAutofit/>
          </a:bodyPr>
          <a:lstStyle/>
          <a:p>
            <a:r>
              <a:rPr lang="hr-HR" sz="3600">
                <a:solidFill>
                  <a:srgbClr val="FFFFFF"/>
                </a:solidFill>
              </a:rPr>
              <a:t>Mjerila i postupci za upis u strukovne škole i programe obrazovanja za vezane obrte u trajanju od tri godine</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26C9F047-CA5E-4753-92E2-DA68C068EDFF}"/>
              </a:ext>
            </a:extLst>
          </p:cNvPr>
          <p:cNvSpPr>
            <a:spLocks noGrp="1"/>
          </p:cNvSpPr>
          <p:nvPr>
            <p:ph idx="1"/>
          </p:nvPr>
        </p:nvSpPr>
        <p:spPr>
          <a:xfrm>
            <a:off x="4742016" y="605896"/>
            <a:ext cx="6413663" cy="5646208"/>
          </a:xfrm>
        </p:spPr>
        <p:txBody>
          <a:bodyPr anchor="ctr">
            <a:normAutofit/>
          </a:bodyPr>
          <a:lstStyle/>
          <a:p>
            <a:r>
              <a:rPr lang="hr-HR" dirty="0"/>
              <a:t>Ljestvica poretka kandidata stvara se na osnovi zajedničkoga, dodatnoga i posebnog elementa vrednovanja uz </a:t>
            </a:r>
            <a:r>
              <a:rPr lang="hr-HR" dirty="0">
                <a:solidFill>
                  <a:srgbClr val="FF0000"/>
                </a:solidFill>
              </a:rPr>
              <a:t>dokazivanje zdravstvene sposobnosti kandidata za obavljanje poslova i radnih zadaća u odabranom zanimanju</a:t>
            </a:r>
            <a:r>
              <a:rPr lang="hr-HR" dirty="0"/>
              <a:t>, ako je to za odabrano zanimanje potrebno.</a:t>
            </a:r>
          </a:p>
        </p:txBody>
      </p:sp>
    </p:spTree>
    <p:extLst>
      <p:ext uri="{BB962C8B-B14F-4D97-AF65-F5344CB8AC3E}">
        <p14:creationId xmlns:p14="http://schemas.microsoft.com/office/powerpoint/2010/main" val="388309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01C80F2-D714-4401-A4ED-54D0B8746696}"/>
              </a:ext>
            </a:extLst>
          </p:cNvPr>
          <p:cNvSpPr>
            <a:spLocks noGrp="1"/>
          </p:cNvSpPr>
          <p:nvPr>
            <p:ph type="title"/>
          </p:nvPr>
        </p:nvSpPr>
        <p:spPr/>
        <p:txBody>
          <a:bodyPr/>
          <a:lstStyle/>
          <a:p>
            <a:r>
              <a:rPr lang="hr-HR" dirty="0"/>
              <a:t>Zdravstveni zahtjevi srednjoškolskih programa za upis kandidata </a:t>
            </a:r>
          </a:p>
        </p:txBody>
      </p:sp>
      <p:sp>
        <p:nvSpPr>
          <p:cNvPr id="3" name="Rezervirano mjesto sadržaja 2">
            <a:extLst>
              <a:ext uri="{FF2B5EF4-FFF2-40B4-BE49-F238E27FC236}">
                <a16:creationId xmlns:a16="http://schemas.microsoft.com/office/drawing/2014/main" xmlns="" id="{D36AF60C-484F-4C76-8D20-2EB97989D387}"/>
              </a:ext>
            </a:extLst>
          </p:cNvPr>
          <p:cNvSpPr>
            <a:spLocks noGrp="1"/>
          </p:cNvSpPr>
          <p:nvPr>
            <p:ph idx="1"/>
          </p:nvPr>
        </p:nvSpPr>
        <p:spPr/>
        <p:txBody>
          <a:bodyPr/>
          <a:lstStyle/>
          <a:p>
            <a:r>
              <a:rPr lang="hr-HR" dirty="0"/>
              <a:t>Zdravstveni zahtjevi podrazumijevaju zdravstveno stanje kandidata koje treba zadovoljiti kako bi bio u mogućnosti završiti program obrazovanja.</a:t>
            </a:r>
          </a:p>
          <a:p>
            <a:endParaRPr lang="hr-HR" dirty="0"/>
          </a:p>
          <a:p>
            <a:r>
              <a:rPr lang="hr-HR" dirty="0"/>
              <a:t>Potvrdu nadležnoga školskoga liječnika ili liječničku svjedodžbu medicine rada, koje su uvjet za upis u određeni program obrazovanja, kandidat je dužan dostaviti srednjoj školi zajedno s upisnicom do roka navedenoga u Kalendaru. </a:t>
            </a:r>
          </a:p>
          <a:p>
            <a:r>
              <a:rPr lang="hr-HR" dirty="0"/>
              <a:t>Sva dokumentacija potrebna za upis može se donijeti osobno ili dostaviti elektroničkim putem (skenirana ili slikana) na e-adresu srednje škole. Navedenu dokumentaciju elektroničkim putem može poslati samo roditelj/skrbnik, a u e-poruci dužan je dostaviti i svoj osobni kontakt (broj telefona, broj mobitela) kako bi ga srednja škola mogla kontaktirati. </a:t>
            </a:r>
          </a:p>
        </p:txBody>
      </p:sp>
    </p:spTree>
    <p:extLst>
      <p:ext uri="{BB962C8B-B14F-4D97-AF65-F5344CB8AC3E}">
        <p14:creationId xmlns:p14="http://schemas.microsoft.com/office/powerpoint/2010/main" val="44831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2ABB703-2B0E-4C3B-B4A2-F3973548E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xmlns="" id="{C23F3F04-1EE7-40E6-8BDA-2210DB0458A2}"/>
              </a:ext>
            </a:extLst>
          </p:cNvPr>
          <p:cNvSpPr>
            <a:spLocks noGrp="1"/>
          </p:cNvSpPr>
          <p:nvPr>
            <p:ph type="title"/>
          </p:nvPr>
        </p:nvSpPr>
        <p:spPr>
          <a:xfrm>
            <a:off x="6411685" y="634946"/>
            <a:ext cx="5127171" cy="1450757"/>
          </a:xfrm>
        </p:spPr>
        <p:txBody>
          <a:bodyPr>
            <a:normAutofit/>
          </a:bodyPr>
          <a:lstStyle/>
          <a:p>
            <a:endParaRPr lang="hr-HR" dirty="0"/>
          </a:p>
        </p:txBody>
      </p:sp>
      <p:pic>
        <p:nvPicPr>
          <p:cNvPr id="4" name="Slika 3">
            <a:extLst>
              <a:ext uri="{FF2B5EF4-FFF2-40B4-BE49-F238E27FC236}">
                <a16:creationId xmlns:a16="http://schemas.microsoft.com/office/drawing/2014/main" xmlns="" id="{EBF87059-036D-431C-8776-7B9F102B9179}"/>
              </a:ext>
            </a:extLst>
          </p:cNvPr>
          <p:cNvPicPr>
            <a:picLocks noChangeAspect="1"/>
          </p:cNvPicPr>
          <p:nvPr/>
        </p:nvPicPr>
        <p:blipFill>
          <a:blip r:embed="rId2"/>
          <a:stretch>
            <a:fillRect/>
          </a:stretch>
        </p:blipFill>
        <p:spPr>
          <a:xfrm>
            <a:off x="745132" y="645106"/>
            <a:ext cx="5247747" cy="5247747"/>
          </a:xfrm>
          <a:prstGeom prst="rect">
            <a:avLst/>
          </a:prstGeom>
        </p:spPr>
      </p:pic>
      <p:cxnSp>
        <p:nvCxnSpPr>
          <p:cNvPr id="11" name="Straight Connector 10">
            <a:extLst>
              <a:ext uri="{FF2B5EF4-FFF2-40B4-BE49-F238E27FC236}">
                <a16:creationId xmlns:a16="http://schemas.microsoft.com/office/drawing/2014/main" xmlns="" id="{9C21570E-E159-49A6-9891-FA397B7A92D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xmlns="" id="{62B2745F-E4AC-48DC-88E4-CD84A4BE403D}"/>
              </a:ext>
            </a:extLst>
          </p:cNvPr>
          <p:cNvSpPr>
            <a:spLocks noGrp="1"/>
          </p:cNvSpPr>
          <p:nvPr>
            <p:ph idx="1"/>
          </p:nvPr>
        </p:nvSpPr>
        <p:spPr>
          <a:xfrm>
            <a:off x="6411684" y="2198914"/>
            <a:ext cx="5127172" cy="3670180"/>
          </a:xfrm>
        </p:spPr>
        <p:txBody>
          <a:bodyPr>
            <a:normAutofit/>
          </a:bodyPr>
          <a:lstStyle/>
          <a:p>
            <a:r>
              <a:rPr lang="hr-HR" sz="2800" dirty="0"/>
              <a:t>Microsoft Office </a:t>
            </a:r>
            <a:r>
              <a:rPr lang="hr-HR" sz="2800" dirty="0" err="1"/>
              <a:t>Lens</a:t>
            </a:r>
            <a:r>
              <a:rPr lang="hr-HR" sz="2800" dirty="0"/>
              <a:t> PDF </a:t>
            </a:r>
            <a:r>
              <a:rPr lang="hr-HR" sz="2800" dirty="0" err="1"/>
              <a:t>Scanner</a:t>
            </a:r>
            <a:endParaRPr lang="hr-HR" sz="2800" dirty="0"/>
          </a:p>
          <a:p>
            <a:endParaRPr lang="hr-HR" dirty="0"/>
          </a:p>
        </p:txBody>
      </p:sp>
      <p:sp>
        <p:nvSpPr>
          <p:cNvPr id="13" name="Rectangle 12">
            <a:extLst>
              <a:ext uri="{FF2B5EF4-FFF2-40B4-BE49-F238E27FC236}">
                <a16:creationId xmlns:a16="http://schemas.microsoft.com/office/drawing/2014/main" xmlns="" id="{E95DA498-D9A2-4DA9-B9DA-B3776E08C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82A73093-4B9D-420D-B17E-52293703A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329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81187EA-D419-4C7D-9588-A8C15B83C015}"/>
              </a:ext>
            </a:extLst>
          </p:cNvPr>
          <p:cNvSpPr>
            <a:spLocks noGrp="1"/>
          </p:cNvSpPr>
          <p:nvPr>
            <p:ph type="title"/>
          </p:nvPr>
        </p:nvSpPr>
        <p:spPr>
          <a:xfrm>
            <a:off x="1097280" y="286603"/>
            <a:ext cx="10058400" cy="1450757"/>
          </a:xfrm>
        </p:spPr>
        <p:txBody>
          <a:bodyPr>
            <a:normAutofit/>
          </a:bodyPr>
          <a:lstStyle/>
          <a:p>
            <a:r>
              <a:rPr lang="hr-HR"/>
              <a:t>Elementi i kriteriji za izbor kandidata za upis u I. razred srednje škole</a:t>
            </a:r>
          </a:p>
        </p:txBody>
      </p:sp>
      <p:graphicFrame>
        <p:nvGraphicFramePr>
          <p:cNvPr id="26" name="Rezervirano mjesto sadržaja 2">
            <a:extLst>
              <a:ext uri="{FF2B5EF4-FFF2-40B4-BE49-F238E27FC236}">
                <a16:creationId xmlns:a16="http://schemas.microsoft.com/office/drawing/2014/main" xmlns="" id="{1EB8A0D9-1EAE-4AD9-95C2-D7BE747A344E}"/>
              </a:ext>
            </a:extLst>
          </p:cNvPr>
          <p:cNvGraphicFramePr>
            <a:graphicFrameLocks noGrp="1"/>
          </p:cNvGraphicFramePr>
          <p:nvPr>
            <p:ph idx="1"/>
            <p:extLst>
              <p:ext uri="{D42A27DB-BD31-4B8C-83A1-F6EECF244321}">
                <p14:modId xmlns:p14="http://schemas.microsoft.com/office/powerpoint/2010/main" val="277518250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trelica: desno 3">
            <a:extLst>
              <a:ext uri="{FF2B5EF4-FFF2-40B4-BE49-F238E27FC236}">
                <a16:creationId xmlns:a16="http://schemas.microsoft.com/office/drawing/2014/main" xmlns="" id="{73CCEF89-73DD-4677-BAB9-C9F149B1207F}"/>
              </a:ext>
            </a:extLst>
          </p:cNvPr>
          <p:cNvSpPr/>
          <p:nvPr/>
        </p:nvSpPr>
        <p:spPr>
          <a:xfrm>
            <a:off x="7434586" y="3706914"/>
            <a:ext cx="972567" cy="569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467482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4066B202-4691-4CB1-A8D9-672501C7BD60}"/>
              </a:ext>
            </a:extLst>
          </p:cNvPr>
          <p:cNvSpPr>
            <a:spLocks noGrp="1"/>
          </p:cNvSpPr>
          <p:nvPr>
            <p:ph type="title"/>
          </p:nvPr>
        </p:nvSpPr>
        <p:spPr>
          <a:xfrm>
            <a:off x="492370" y="605896"/>
            <a:ext cx="3084844" cy="5646208"/>
          </a:xfrm>
        </p:spPr>
        <p:txBody>
          <a:bodyPr anchor="ctr">
            <a:normAutofit/>
          </a:bodyPr>
          <a:lstStyle/>
          <a:p>
            <a:r>
              <a:rPr lang="hr-HR" sz="3600">
                <a:solidFill>
                  <a:srgbClr val="FFFFFF"/>
                </a:solidFill>
              </a:rPr>
              <a:t>PAZITE!</a:t>
            </a:r>
          </a:p>
        </p:txBody>
      </p:sp>
      <p:sp>
        <p:nvSpPr>
          <p:cNvPr id="24" name="Rectangle 23">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288F65B7-E266-4F47-94CE-337FC815DC96}"/>
              </a:ext>
            </a:extLst>
          </p:cNvPr>
          <p:cNvSpPr>
            <a:spLocks noGrp="1"/>
          </p:cNvSpPr>
          <p:nvPr>
            <p:ph idx="1"/>
          </p:nvPr>
        </p:nvSpPr>
        <p:spPr>
          <a:xfrm>
            <a:off x="4742016" y="605896"/>
            <a:ext cx="6413663" cy="5646208"/>
          </a:xfrm>
        </p:spPr>
        <p:txBody>
          <a:bodyPr anchor="ctr">
            <a:normAutofit/>
          </a:bodyPr>
          <a:lstStyle/>
          <a:p>
            <a:r>
              <a:rPr lang="hr-HR" b="1"/>
              <a:t>Kandidati koji do roka navedenoga u Kalendaru za svaki pojedini upisni rok ne pribave i ne dostave valjani dokument, bez obzira na to što se na ljestvici poretka nalaze unutar upisne kvote, neće se moći upisati. </a:t>
            </a:r>
          </a:p>
          <a:p>
            <a:r>
              <a:rPr lang="hr-HR"/>
              <a:t>Ako se to dogodi na ljetnome upisnom roku, bit će upućeni da se na jesenskome upisnome roku natječu za programe obrazovanja u kojima je ostalo slobodnih mjesta. </a:t>
            </a:r>
          </a:p>
        </p:txBody>
      </p:sp>
    </p:spTree>
    <p:extLst>
      <p:ext uri="{BB962C8B-B14F-4D97-AF65-F5344CB8AC3E}">
        <p14:creationId xmlns:p14="http://schemas.microsoft.com/office/powerpoint/2010/main" val="1131356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273F46A-C247-4E69-89C3-6407860CC13F}"/>
              </a:ext>
            </a:extLst>
          </p:cNvPr>
          <p:cNvSpPr>
            <a:spLocks noGrp="1"/>
          </p:cNvSpPr>
          <p:nvPr>
            <p:ph type="title"/>
          </p:nvPr>
        </p:nvSpPr>
        <p:spPr>
          <a:xfrm>
            <a:off x="1097280" y="286603"/>
            <a:ext cx="10058400" cy="1450757"/>
          </a:xfrm>
        </p:spPr>
        <p:txBody>
          <a:bodyPr>
            <a:normAutofit/>
          </a:bodyPr>
          <a:lstStyle/>
          <a:p>
            <a:r>
              <a:rPr lang="hr-HR"/>
              <a:t>Minimalni bodovni prag </a:t>
            </a:r>
          </a:p>
        </p:txBody>
      </p:sp>
      <p:graphicFrame>
        <p:nvGraphicFramePr>
          <p:cNvPr id="21" name="Rezervirano mjesto sadržaja 2">
            <a:extLst>
              <a:ext uri="{FF2B5EF4-FFF2-40B4-BE49-F238E27FC236}">
                <a16:creationId xmlns:a16="http://schemas.microsoft.com/office/drawing/2014/main" xmlns="" id="{451A22A5-2867-4490-965A-F9B78B204A6F}"/>
              </a:ext>
            </a:extLst>
          </p:cNvPr>
          <p:cNvGraphicFramePr>
            <a:graphicFrameLocks noGrp="1"/>
          </p:cNvGraphicFramePr>
          <p:nvPr>
            <p:ph idx="1"/>
            <p:extLst>
              <p:ext uri="{D42A27DB-BD31-4B8C-83A1-F6EECF244321}">
                <p14:modId xmlns:p14="http://schemas.microsoft.com/office/powerpoint/2010/main" val="84347371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255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4CC594A-A820-450F-B363-C19201FCFE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59FAB3DA-E9ED-4574-ABCC-378BC0FF1B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9586A63B-CD48-46D4-AC93-811E9FB33F33}"/>
              </a:ext>
            </a:extLst>
          </p:cNvPr>
          <p:cNvSpPr>
            <a:spLocks noGrp="1"/>
          </p:cNvSpPr>
          <p:nvPr>
            <p:ph type="title"/>
          </p:nvPr>
        </p:nvSpPr>
        <p:spPr>
          <a:xfrm>
            <a:off x="492370" y="516835"/>
            <a:ext cx="3084844" cy="2103875"/>
          </a:xfrm>
        </p:spPr>
        <p:txBody>
          <a:bodyPr>
            <a:normAutofit/>
          </a:bodyPr>
          <a:lstStyle/>
          <a:p>
            <a:r>
              <a:rPr lang="hr-HR" sz="3600" dirty="0">
                <a:solidFill>
                  <a:srgbClr val="FFFFFF"/>
                </a:solidFill>
              </a:rPr>
              <a:t>UPISNI POSTUPAK </a:t>
            </a:r>
          </a:p>
        </p:txBody>
      </p:sp>
      <p:sp>
        <p:nvSpPr>
          <p:cNvPr id="3" name="Rezervirano mjesto sadržaja 2">
            <a:extLst>
              <a:ext uri="{FF2B5EF4-FFF2-40B4-BE49-F238E27FC236}">
                <a16:creationId xmlns:a16="http://schemas.microsoft.com/office/drawing/2014/main" xmlns="" id="{FD2395FE-8C2C-4952-9490-E59203D58DB9}"/>
              </a:ext>
            </a:extLst>
          </p:cNvPr>
          <p:cNvSpPr>
            <a:spLocks noGrp="1"/>
          </p:cNvSpPr>
          <p:nvPr>
            <p:ph idx="1"/>
          </p:nvPr>
        </p:nvSpPr>
        <p:spPr>
          <a:xfrm>
            <a:off x="492371" y="2653800"/>
            <a:ext cx="3084844" cy="3335519"/>
          </a:xfrm>
        </p:spPr>
        <p:txBody>
          <a:bodyPr>
            <a:normAutofit/>
          </a:bodyPr>
          <a:lstStyle/>
          <a:p>
            <a:r>
              <a:rPr lang="hr-HR" sz="2800" dirty="0">
                <a:solidFill>
                  <a:srgbClr val="FFFFFF"/>
                </a:solidFill>
              </a:rPr>
              <a:t>Mrežna stranica Upisi.hr </a:t>
            </a:r>
          </a:p>
          <a:p>
            <a:endParaRPr lang="hr-HR" sz="1500" dirty="0">
              <a:solidFill>
                <a:srgbClr val="FFFFFF"/>
              </a:solidFill>
            </a:endParaRPr>
          </a:p>
        </p:txBody>
      </p:sp>
      <p:sp>
        <p:nvSpPr>
          <p:cNvPr id="13" name="Rectangle 12">
            <a:extLst>
              <a:ext uri="{FF2B5EF4-FFF2-40B4-BE49-F238E27FC236}">
                <a16:creationId xmlns:a16="http://schemas.microsoft.com/office/drawing/2014/main" xmlns="" id="{53B8D6B0-55D6-48DC-86D8-FD95D5F118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Slika 3">
            <a:extLst>
              <a:ext uri="{FF2B5EF4-FFF2-40B4-BE49-F238E27FC236}">
                <a16:creationId xmlns:a16="http://schemas.microsoft.com/office/drawing/2014/main" xmlns="" id="{61060312-A4A4-4A84-9EF1-87C339FA1EDB}"/>
              </a:ext>
            </a:extLst>
          </p:cNvPr>
          <p:cNvPicPr>
            <a:picLocks noChangeAspect="1"/>
          </p:cNvPicPr>
          <p:nvPr/>
        </p:nvPicPr>
        <p:blipFill>
          <a:blip r:embed="rId2"/>
          <a:stretch>
            <a:fillRect/>
          </a:stretch>
        </p:blipFill>
        <p:spPr>
          <a:xfrm>
            <a:off x="4742017" y="1517040"/>
            <a:ext cx="6798082" cy="3823920"/>
          </a:xfrm>
          <a:prstGeom prst="rect">
            <a:avLst/>
          </a:prstGeom>
        </p:spPr>
      </p:pic>
    </p:spTree>
    <p:extLst>
      <p:ext uri="{BB962C8B-B14F-4D97-AF65-F5344CB8AC3E}">
        <p14:creationId xmlns:p14="http://schemas.microsoft.com/office/powerpoint/2010/main" val="1857996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5230A27-1553-42F8-99D7-829868E13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772232D-B4D6-429F-B3D1-2D9891B85E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xmlns="" id="{91E17519-985E-4049-9439-3FF424CD9AC4}"/>
              </a:ext>
            </a:extLst>
          </p:cNvPr>
          <p:cNvSpPr>
            <a:spLocks noGrp="1"/>
          </p:cNvSpPr>
          <p:nvPr>
            <p:ph type="title"/>
          </p:nvPr>
        </p:nvSpPr>
        <p:spPr>
          <a:xfrm>
            <a:off x="965030" y="963997"/>
            <a:ext cx="3254691" cy="4938361"/>
          </a:xfrm>
        </p:spPr>
        <p:txBody>
          <a:bodyPr anchor="ctr">
            <a:normAutofit/>
          </a:bodyPr>
          <a:lstStyle/>
          <a:p>
            <a:pPr algn="r"/>
            <a:r>
              <a:rPr lang="hr-HR" sz="4400"/>
              <a:t>www.upisi.hr</a:t>
            </a:r>
          </a:p>
        </p:txBody>
      </p:sp>
      <p:cxnSp>
        <p:nvCxnSpPr>
          <p:cNvPr id="12" name="Straight Connector 11">
            <a:extLst>
              <a:ext uri="{FF2B5EF4-FFF2-40B4-BE49-F238E27FC236}">
                <a16:creationId xmlns:a16="http://schemas.microsoft.com/office/drawing/2014/main" xmlns="" id="{02CC3441-26B3-4381-B3DF-8AE3C288BC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xmlns="" id="{07DE8C74-201B-4367-8C42-530EF1B6D6D2}"/>
              </a:ext>
            </a:extLst>
          </p:cNvPr>
          <p:cNvSpPr>
            <a:spLocks noGrp="1"/>
          </p:cNvSpPr>
          <p:nvPr>
            <p:ph idx="1"/>
          </p:nvPr>
        </p:nvSpPr>
        <p:spPr>
          <a:xfrm>
            <a:off x="5134882" y="963507"/>
            <a:ext cx="6135097" cy="4938851"/>
          </a:xfrm>
        </p:spPr>
        <p:txBody>
          <a:bodyPr anchor="ctr">
            <a:noAutofit/>
          </a:bodyPr>
          <a:lstStyle/>
          <a:p>
            <a:r>
              <a:rPr lang="hr-HR" sz="1800" b="1" dirty="0"/>
              <a:t>Na mrežnoj stranici: www.upisi.hr nalazi se popis svih programa obrazovanja koji se mogu upisati u Republici Hrvatskoj, zajedno s uvjetima upisa. </a:t>
            </a:r>
          </a:p>
          <a:p>
            <a:r>
              <a:rPr lang="hr-HR" sz="1800" b="1" dirty="0" err="1"/>
              <a:t>NISpuSŠ</a:t>
            </a:r>
            <a:r>
              <a:rPr lang="hr-HR" sz="1800" b="1" dirty="0"/>
              <a:t> je središnji informacijsko-administracijski servis koji kandidatima, zainteresiranima za nastavak obrazovanja na srednjoškolskoj razini, značajno olakšava prijavu i upis u programe obrazovanja</a:t>
            </a:r>
          </a:p>
          <a:p>
            <a:r>
              <a:rPr lang="hr-HR" sz="1800" b="1" dirty="0"/>
              <a:t>- pretraživanje programa obrazovanja prema željenim kriterijima</a:t>
            </a:r>
          </a:p>
          <a:p>
            <a:r>
              <a:rPr lang="hr-HR" sz="1800" b="1" dirty="0"/>
              <a:t>- prijava odabranih programa obrazovanja</a:t>
            </a:r>
          </a:p>
          <a:p>
            <a:r>
              <a:rPr lang="hr-HR" sz="1800" b="1" dirty="0"/>
              <a:t>- uvid u rezultate po tim programima obrazovanja</a:t>
            </a:r>
          </a:p>
          <a:p>
            <a:r>
              <a:rPr lang="hr-HR" sz="1800" b="1" dirty="0"/>
              <a:t>- ostvarenja prava upisa u srednju školu. </a:t>
            </a:r>
          </a:p>
          <a:p>
            <a:r>
              <a:rPr lang="hr-HR" sz="1800" b="1" dirty="0"/>
              <a:t>Kandidatima omogućuje brz i izravan uvid u osobne podatke, ocjene te posebna postignuća važna za upis ostvarena tijekom osnovnoga obrazovanja, daje detaljan izračun bodova za svaki prijavljeni program obrazovanja prema uvjetima koje propisuju srednje škole, kao i uvid u položaj koji zauzimaju na ljestvicama poretka za svaki od programa obrazovanja koji su prijavili. </a:t>
            </a:r>
          </a:p>
        </p:txBody>
      </p:sp>
    </p:spTree>
    <p:extLst>
      <p:ext uri="{BB962C8B-B14F-4D97-AF65-F5344CB8AC3E}">
        <p14:creationId xmlns:p14="http://schemas.microsoft.com/office/powerpoint/2010/main" val="546042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4CC594A-A820-450F-B363-C19201FCFE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59FAB3DA-E9ED-4574-ABCC-378BC0FF1B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0BDCAFB9-E584-4125-8683-0247DEE1F376}"/>
              </a:ext>
            </a:extLst>
          </p:cNvPr>
          <p:cNvSpPr>
            <a:spLocks noGrp="1"/>
          </p:cNvSpPr>
          <p:nvPr>
            <p:ph type="title"/>
          </p:nvPr>
        </p:nvSpPr>
        <p:spPr>
          <a:xfrm>
            <a:off x="492370" y="516835"/>
            <a:ext cx="3084844" cy="2103875"/>
          </a:xfrm>
        </p:spPr>
        <p:txBody>
          <a:bodyPr>
            <a:normAutofit/>
          </a:bodyPr>
          <a:lstStyle/>
          <a:p>
            <a:r>
              <a:rPr lang="hr-HR" sz="3600">
                <a:solidFill>
                  <a:srgbClr val="FFFFFF"/>
                </a:solidFill>
              </a:rPr>
              <a:t>Predradnje prije prve prijave u sustav </a:t>
            </a:r>
          </a:p>
        </p:txBody>
      </p:sp>
      <p:sp>
        <p:nvSpPr>
          <p:cNvPr id="3" name="Rezervirano mjesto sadržaja 2">
            <a:extLst>
              <a:ext uri="{FF2B5EF4-FFF2-40B4-BE49-F238E27FC236}">
                <a16:creationId xmlns:a16="http://schemas.microsoft.com/office/drawing/2014/main" xmlns="" id="{BD84F4A5-B49A-469C-8C91-209A88CE65CC}"/>
              </a:ext>
            </a:extLst>
          </p:cNvPr>
          <p:cNvSpPr>
            <a:spLocks noGrp="1"/>
          </p:cNvSpPr>
          <p:nvPr>
            <p:ph idx="1"/>
          </p:nvPr>
        </p:nvSpPr>
        <p:spPr>
          <a:xfrm>
            <a:off x="492371" y="2653800"/>
            <a:ext cx="3084844" cy="3335519"/>
          </a:xfrm>
        </p:spPr>
        <p:txBody>
          <a:bodyPr>
            <a:normAutofit/>
          </a:bodyPr>
          <a:lstStyle/>
          <a:p>
            <a:r>
              <a:rPr lang="hr-HR" sz="1800" dirty="0">
                <a:solidFill>
                  <a:srgbClr val="FFFFFF"/>
                </a:solidFill>
              </a:rPr>
              <a:t>Učenik se u sustav se prijavljuje svojim elektroničkim identitetom (korisničkom oznakom i lozinkom) iz sustava </a:t>
            </a:r>
            <a:r>
              <a:rPr lang="hr-HR" sz="1800" dirty="0" err="1">
                <a:solidFill>
                  <a:srgbClr val="FFFFFF"/>
                </a:solidFill>
              </a:rPr>
              <a:t>AAI@EduHr</a:t>
            </a:r>
            <a:r>
              <a:rPr lang="hr-HR" sz="1800" dirty="0">
                <a:solidFill>
                  <a:srgbClr val="FFFFFF"/>
                </a:solidFill>
              </a:rPr>
              <a:t>. </a:t>
            </a:r>
          </a:p>
          <a:p>
            <a:endParaRPr lang="hr-HR" sz="1500" dirty="0">
              <a:solidFill>
                <a:srgbClr val="FFFFFF"/>
              </a:solidFill>
            </a:endParaRPr>
          </a:p>
        </p:txBody>
      </p:sp>
      <p:sp>
        <p:nvSpPr>
          <p:cNvPr id="13" name="Rectangle 12">
            <a:extLst>
              <a:ext uri="{FF2B5EF4-FFF2-40B4-BE49-F238E27FC236}">
                <a16:creationId xmlns:a16="http://schemas.microsoft.com/office/drawing/2014/main" xmlns="" id="{53B8D6B0-55D6-48DC-86D8-FD95D5F118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Slika 3">
            <a:extLst>
              <a:ext uri="{FF2B5EF4-FFF2-40B4-BE49-F238E27FC236}">
                <a16:creationId xmlns:a16="http://schemas.microsoft.com/office/drawing/2014/main" xmlns="" id="{A0A0482F-FEEC-41A5-B5D7-D4D9F821742A}"/>
              </a:ext>
            </a:extLst>
          </p:cNvPr>
          <p:cNvPicPr>
            <a:picLocks noChangeAspect="1"/>
          </p:cNvPicPr>
          <p:nvPr/>
        </p:nvPicPr>
        <p:blipFill>
          <a:blip r:embed="rId2"/>
          <a:stretch>
            <a:fillRect/>
          </a:stretch>
        </p:blipFill>
        <p:spPr>
          <a:xfrm>
            <a:off x="4104079" y="1517040"/>
            <a:ext cx="7436020" cy="4182760"/>
          </a:xfrm>
          <a:prstGeom prst="rect">
            <a:avLst/>
          </a:prstGeom>
        </p:spPr>
      </p:pic>
    </p:spTree>
    <p:extLst>
      <p:ext uri="{BB962C8B-B14F-4D97-AF65-F5344CB8AC3E}">
        <p14:creationId xmlns:p14="http://schemas.microsoft.com/office/powerpoint/2010/main" val="287505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8015234-B153-4083-B8B6-0C9898E2487C}"/>
              </a:ext>
            </a:extLst>
          </p:cNvPr>
          <p:cNvSpPr>
            <a:spLocks noGrp="1"/>
          </p:cNvSpPr>
          <p:nvPr>
            <p:ph type="title"/>
          </p:nvPr>
        </p:nvSpPr>
        <p:spPr>
          <a:xfrm>
            <a:off x="1097280" y="286603"/>
            <a:ext cx="10058400" cy="1450757"/>
          </a:xfrm>
        </p:spPr>
        <p:txBody>
          <a:bodyPr>
            <a:normAutofit/>
          </a:bodyPr>
          <a:lstStyle/>
          <a:p>
            <a:r>
              <a:rPr lang="pt-BR" dirty="0"/>
              <a:t>Prva prijava na www.upisi.hr </a:t>
            </a:r>
            <a:endParaRPr lang="hr-HR" dirty="0"/>
          </a:p>
        </p:txBody>
      </p:sp>
      <p:sp>
        <p:nvSpPr>
          <p:cNvPr id="3" name="Rezervirano mjesto sadržaja 2">
            <a:extLst>
              <a:ext uri="{FF2B5EF4-FFF2-40B4-BE49-F238E27FC236}">
                <a16:creationId xmlns:a16="http://schemas.microsoft.com/office/drawing/2014/main" xmlns="" id="{9B258F21-6E82-459B-87EE-E71E58A91937}"/>
              </a:ext>
            </a:extLst>
          </p:cNvPr>
          <p:cNvSpPr>
            <a:spLocks noGrp="1"/>
          </p:cNvSpPr>
          <p:nvPr>
            <p:ph idx="1"/>
          </p:nvPr>
        </p:nvSpPr>
        <p:spPr>
          <a:xfrm>
            <a:off x="1097279" y="1845734"/>
            <a:ext cx="6454987" cy="4023360"/>
          </a:xfrm>
        </p:spPr>
        <p:txBody>
          <a:bodyPr>
            <a:normAutofit/>
          </a:bodyPr>
          <a:lstStyle/>
          <a:p>
            <a:r>
              <a:rPr lang="hr-HR" dirty="0"/>
              <a:t>Kandidat koji se prvi put prijavljuje na mrežnoj stranici: www.upisi.hr sa svojim elektroničkim identitetom iz sustava </a:t>
            </a:r>
            <a:r>
              <a:rPr lang="hr-HR" dirty="0" err="1"/>
              <a:t>AAI@EduHr</a:t>
            </a:r>
            <a:r>
              <a:rPr lang="hr-HR" dirty="0"/>
              <a:t>, a još ne posjeduje PIN, treba unijeti </a:t>
            </a:r>
            <a:r>
              <a:rPr lang="hr-HR" dirty="0">
                <a:solidFill>
                  <a:srgbClr val="FF0000"/>
                </a:solidFill>
              </a:rPr>
              <a:t>korisničko ime i lozinku kako bi mogao unijeti broj svoga mobilnoga telefona na koji želi SMS-om primiti PIN.</a:t>
            </a:r>
          </a:p>
          <a:p>
            <a:r>
              <a:rPr lang="hr-HR" dirty="0"/>
              <a:t>PIN je osobni identifikacijski broj koji služi za dodatnu zaštitu i privatnost podataka svakoga kandidata. </a:t>
            </a:r>
          </a:p>
          <a:p>
            <a:r>
              <a:rPr lang="hr-HR" dirty="0"/>
              <a:t>Ako kandidat ne posjeduje mobilni telefon, može navesti broj mobilnoga telefona nekoga od ukućana ili rođaka. </a:t>
            </a:r>
          </a:p>
          <a:p>
            <a:endParaRPr lang="hr-HR" dirty="0"/>
          </a:p>
        </p:txBody>
      </p:sp>
      <p:pic>
        <p:nvPicPr>
          <p:cNvPr id="5" name="Slika 4" descr="Slika na kojoj se prikazuje računalo, monitor&#10;&#10;Opis je automatski generiran">
            <a:extLst>
              <a:ext uri="{FF2B5EF4-FFF2-40B4-BE49-F238E27FC236}">
                <a16:creationId xmlns:a16="http://schemas.microsoft.com/office/drawing/2014/main" xmlns="" id="{80C6584A-43EB-4879-AAD1-5FF20D224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476158"/>
            <a:ext cx="3135109" cy="2351331"/>
          </a:xfrm>
          <a:prstGeom prst="rect">
            <a:avLst/>
          </a:prstGeom>
        </p:spPr>
      </p:pic>
    </p:spTree>
    <p:extLst>
      <p:ext uri="{BB962C8B-B14F-4D97-AF65-F5344CB8AC3E}">
        <p14:creationId xmlns:p14="http://schemas.microsoft.com/office/powerpoint/2010/main" val="15790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A850A05-505C-4CA8-8FA4-B55FF8DFEB19}"/>
              </a:ext>
            </a:extLst>
          </p:cNvPr>
          <p:cNvSpPr>
            <a:spLocks noGrp="1"/>
          </p:cNvSpPr>
          <p:nvPr>
            <p:ph type="title"/>
          </p:nvPr>
        </p:nvSpPr>
        <p:spPr>
          <a:xfrm>
            <a:off x="1097280" y="286603"/>
            <a:ext cx="10058400" cy="1450757"/>
          </a:xfrm>
        </p:spPr>
        <p:txBody>
          <a:bodyPr>
            <a:normAutofit/>
          </a:bodyPr>
          <a:lstStyle/>
          <a:p>
            <a:r>
              <a:rPr lang="hr-HR" dirty="0"/>
              <a:t>POTEŠKOĆE U SUSTAVU!</a:t>
            </a:r>
          </a:p>
        </p:txBody>
      </p:sp>
      <p:graphicFrame>
        <p:nvGraphicFramePr>
          <p:cNvPr id="5" name="Rezervirano mjesto sadržaja 2">
            <a:extLst>
              <a:ext uri="{FF2B5EF4-FFF2-40B4-BE49-F238E27FC236}">
                <a16:creationId xmlns:a16="http://schemas.microsoft.com/office/drawing/2014/main" xmlns="" id="{2FF26D1F-A7E8-4E39-851A-F14B6FE2B15F}"/>
              </a:ext>
            </a:extLst>
          </p:cNvPr>
          <p:cNvGraphicFramePr>
            <a:graphicFrameLocks noGrp="1"/>
          </p:cNvGraphicFramePr>
          <p:nvPr>
            <p:ph idx="1"/>
            <p:extLst>
              <p:ext uri="{D42A27DB-BD31-4B8C-83A1-F6EECF244321}">
                <p14:modId xmlns:p14="http://schemas.microsoft.com/office/powerpoint/2010/main" val="299631719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548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02234AD0-DCA5-4C36-9CEB-4150A55CFAAF}"/>
              </a:ext>
            </a:extLst>
          </p:cNvPr>
          <p:cNvSpPr>
            <a:spLocks noGrp="1"/>
          </p:cNvSpPr>
          <p:nvPr>
            <p:ph type="title"/>
          </p:nvPr>
        </p:nvSpPr>
        <p:spPr>
          <a:xfrm>
            <a:off x="492370" y="605896"/>
            <a:ext cx="3084844" cy="5646208"/>
          </a:xfrm>
        </p:spPr>
        <p:txBody>
          <a:bodyPr anchor="ctr">
            <a:normAutofit/>
          </a:bodyPr>
          <a:lstStyle/>
          <a:p>
            <a:r>
              <a:rPr lang="hr-HR" sz="3600">
                <a:solidFill>
                  <a:srgbClr val="FFFFFF"/>
                </a:solidFill>
              </a:rPr>
              <a:t>Provjera unesenih ocjena i ostalih podataka kandidata u sustavu NISpuSŠ </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3D0127E5-C336-4B1F-9D71-9606A600F51A}"/>
              </a:ext>
            </a:extLst>
          </p:cNvPr>
          <p:cNvSpPr>
            <a:spLocks noGrp="1"/>
          </p:cNvSpPr>
          <p:nvPr>
            <p:ph idx="1"/>
          </p:nvPr>
        </p:nvSpPr>
        <p:spPr>
          <a:xfrm>
            <a:off x="4742016" y="605896"/>
            <a:ext cx="6413663" cy="5646208"/>
          </a:xfrm>
        </p:spPr>
        <p:txBody>
          <a:bodyPr anchor="ctr">
            <a:normAutofit/>
          </a:bodyPr>
          <a:lstStyle/>
          <a:p>
            <a:r>
              <a:rPr lang="hr-HR" dirty="0"/>
              <a:t>Kako bi se osigurala točnost cijeloga postupka rangiranja na programe obrazovanja, učenici (NE RAZREDNICI) su dužni provjeriti osobne podatke, ocjene iz osnovne škole te, ako ih posjeduju, rezultate državnih i međunarodnih natjecanja, kao i sve ostale upisane podatke koji se nalaze u sustavu </a:t>
            </a:r>
            <a:r>
              <a:rPr lang="hr-HR" dirty="0" err="1"/>
              <a:t>NISpuSŠ</a:t>
            </a:r>
            <a:r>
              <a:rPr lang="hr-HR" dirty="0"/>
              <a:t>, a u skladu s rokovima navedenim u Kalendaru. </a:t>
            </a:r>
          </a:p>
          <a:p>
            <a:r>
              <a:rPr lang="hr-HR" dirty="0">
                <a:solidFill>
                  <a:srgbClr val="FF0000"/>
                </a:solidFill>
              </a:rPr>
              <a:t>Ako su podaci netočni, kandidati trebaju što prije obavijestiti razrednika u svojoj školi. </a:t>
            </a:r>
          </a:p>
        </p:txBody>
      </p:sp>
    </p:spTree>
    <p:extLst>
      <p:ext uri="{BB962C8B-B14F-4D97-AF65-F5344CB8AC3E}">
        <p14:creationId xmlns:p14="http://schemas.microsoft.com/office/powerpoint/2010/main" val="2180519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B808A7CE-8ACB-4A9F-BFC1-B08FF9359999}"/>
              </a:ext>
            </a:extLst>
          </p:cNvPr>
          <p:cNvSpPr>
            <a:spLocks noGrp="1"/>
          </p:cNvSpPr>
          <p:nvPr>
            <p:ph type="title"/>
          </p:nvPr>
        </p:nvSpPr>
        <p:spPr>
          <a:xfrm>
            <a:off x="492370" y="605896"/>
            <a:ext cx="3084844" cy="5646208"/>
          </a:xfrm>
        </p:spPr>
        <p:txBody>
          <a:bodyPr anchor="ctr">
            <a:normAutofit/>
          </a:bodyPr>
          <a:lstStyle/>
          <a:p>
            <a:pPr algn="ctr"/>
            <a:r>
              <a:rPr lang="hr-HR" sz="3600" dirty="0">
                <a:solidFill>
                  <a:srgbClr val="FFFFFF"/>
                </a:solidFill>
              </a:rPr>
              <a:t>Preduvjeti za upis </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51228959-D4D5-40C7-970D-06DA4D40736E}"/>
              </a:ext>
            </a:extLst>
          </p:cNvPr>
          <p:cNvSpPr>
            <a:spLocks noGrp="1"/>
          </p:cNvSpPr>
          <p:nvPr>
            <p:ph idx="1"/>
          </p:nvPr>
        </p:nvSpPr>
        <p:spPr>
          <a:xfrm>
            <a:off x="4352926" y="605896"/>
            <a:ext cx="7346704" cy="5646208"/>
          </a:xfrm>
        </p:spPr>
        <p:txBody>
          <a:bodyPr anchor="ctr">
            <a:normAutofit/>
          </a:bodyPr>
          <a:lstStyle/>
          <a:p>
            <a:r>
              <a:rPr lang="hr-HR" dirty="0"/>
              <a:t>Neke srednje škole za prijavu ili upis u određene programe obrazovanja zahtijevaju ispunjavanje određenih preduvjeta. </a:t>
            </a:r>
          </a:p>
          <a:p>
            <a:r>
              <a:rPr lang="hr-HR" dirty="0"/>
              <a:t>Kako bez ispunjenih preduvjeta nije moguće upisati određeni program obrazovanja, nužno je pravodobno se o njima informirati na mrežnoj stranici: </a:t>
            </a:r>
          </a:p>
          <a:p>
            <a:endParaRPr lang="hr-HR" dirty="0"/>
          </a:p>
          <a:p>
            <a:pPr algn="ctr"/>
            <a:r>
              <a:rPr lang="hr-HR" b="1" dirty="0"/>
              <a:t>www.upisi.hr na kartici </a:t>
            </a:r>
            <a:r>
              <a:rPr lang="hr-HR" b="1" i="1" dirty="0"/>
              <a:t>Obrazovni programi </a:t>
            </a:r>
            <a:r>
              <a:rPr lang="hr-HR" b="1" dirty="0"/>
              <a:t>ili na mrežnim stranicama srednjih škola. </a:t>
            </a:r>
          </a:p>
        </p:txBody>
      </p:sp>
    </p:spTree>
    <p:extLst>
      <p:ext uri="{BB962C8B-B14F-4D97-AF65-F5344CB8AC3E}">
        <p14:creationId xmlns:p14="http://schemas.microsoft.com/office/powerpoint/2010/main" val="2845503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02FF5CE-9009-4EEC-9B89-972AA3F92FEF}"/>
              </a:ext>
            </a:extLst>
          </p:cNvPr>
          <p:cNvSpPr>
            <a:spLocks noGrp="1"/>
          </p:cNvSpPr>
          <p:nvPr>
            <p:ph type="title"/>
          </p:nvPr>
        </p:nvSpPr>
        <p:spPr>
          <a:xfrm>
            <a:off x="1097280" y="286603"/>
            <a:ext cx="10058400" cy="1450757"/>
          </a:xfrm>
        </p:spPr>
        <p:txBody>
          <a:bodyPr>
            <a:normAutofit/>
          </a:bodyPr>
          <a:lstStyle/>
          <a:p>
            <a:r>
              <a:rPr lang="hr-HR" dirty="0"/>
              <a:t>Prijava programa obrazovanja </a:t>
            </a:r>
          </a:p>
        </p:txBody>
      </p:sp>
      <p:sp>
        <p:nvSpPr>
          <p:cNvPr id="3" name="Rezervirano mjesto sadržaja 2">
            <a:extLst>
              <a:ext uri="{FF2B5EF4-FFF2-40B4-BE49-F238E27FC236}">
                <a16:creationId xmlns:a16="http://schemas.microsoft.com/office/drawing/2014/main" xmlns="" id="{10577C40-C99F-498C-8268-AB7C6C10DA23}"/>
              </a:ext>
            </a:extLst>
          </p:cNvPr>
          <p:cNvSpPr>
            <a:spLocks noGrp="1"/>
          </p:cNvSpPr>
          <p:nvPr>
            <p:ph idx="1"/>
          </p:nvPr>
        </p:nvSpPr>
        <p:spPr>
          <a:xfrm>
            <a:off x="1097279" y="1845734"/>
            <a:ext cx="6454987" cy="4023360"/>
          </a:xfrm>
        </p:spPr>
        <p:txBody>
          <a:bodyPr>
            <a:normAutofit/>
          </a:bodyPr>
          <a:lstStyle/>
          <a:p>
            <a:r>
              <a:rPr lang="hr-HR" sz="1700"/>
              <a:t>Kandidati će se prijavljivati za upis i upisivati u I. razred srednjih škola u školskoj godini 2020./2021. u ljetnome, jesenskome i naknadnome upisnom roku. </a:t>
            </a:r>
          </a:p>
          <a:p>
            <a:r>
              <a:rPr lang="hr-HR" sz="1700" b="1"/>
              <a:t>U ljetnom i jesenskom upisnom roku kandidat može prijaviti najviše 6 odabira programa obrazovanja. </a:t>
            </a:r>
          </a:p>
          <a:p>
            <a:endParaRPr lang="hr-HR" sz="1700" b="1"/>
          </a:p>
          <a:p>
            <a:r>
              <a:rPr lang="hr-HR" sz="1700"/>
              <a:t>Za svaki program obrazovanja moguće je pregledati detaljnije informacije koje sadrže opis programa, strukturu bodovanja, popis preduvjeta i ostale važne informacije o programu obrazovanja. </a:t>
            </a:r>
            <a:endParaRPr lang="hr-HR" sz="1700" b="1"/>
          </a:p>
          <a:p>
            <a:r>
              <a:rPr lang="hr-HR" sz="1700"/>
              <a:t>Programi, obrazovanja koji se žele upisati, dodaju se na listu prioriteta koja se može mijenjati do roka navedenoga u Kalendaru. </a:t>
            </a:r>
          </a:p>
        </p:txBody>
      </p:sp>
      <p:pic>
        <p:nvPicPr>
          <p:cNvPr id="7" name="Slika 6" descr="Slika na kojoj se prikazuje hrana&#10;&#10;Opis je automatski generiran">
            <a:extLst>
              <a:ext uri="{FF2B5EF4-FFF2-40B4-BE49-F238E27FC236}">
                <a16:creationId xmlns:a16="http://schemas.microsoft.com/office/drawing/2014/main" xmlns="" id="{567CF99B-0DA3-4BEC-9D7F-3266AB8D5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770075"/>
            <a:ext cx="3135109" cy="1763498"/>
          </a:xfrm>
          <a:prstGeom prst="rect">
            <a:avLst/>
          </a:prstGeom>
        </p:spPr>
      </p:pic>
    </p:spTree>
    <p:extLst>
      <p:ext uri="{BB962C8B-B14F-4D97-AF65-F5344CB8AC3E}">
        <p14:creationId xmlns:p14="http://schemas.microsoft.com/office/powerpoint/2010/main" val="183640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C0B6E604-2B24-4EA7-9CBF-D1A40E7E36AB}"/>
              </a:ext>
            </a:extLst>
          </p:cNvPr>
          <p:cNvSpPr>
            <a:spLocks noGrp="1"/>
          </p:cNvSpPr>
          <p:nvPr>
            <p:ph type="title"/>
          </p:nvPr>
        </p:nvSpPr>
        <p:spPr>
          <a:xfrm>
            <a:off x="492370" y="516835"/>
            <a:ext cx="3084844" cy="5772840"/>
          </a:xfrm>
        </p:spPr>
        <p:txBody>
          <a:bodyPr anchor="ctr">
            <a:normAutofit/>
          </a:bodyPr>
          <a:lstStyle/>
          <a:p>
            <a:r>
              <a:rPr lang="hr-HR" sz="3600">
                <a:solidFill>
                  <a:srgbClr val="FFFFFF"/>
                </a:solidFill>
              </a:rPr>
              <a:t>Zajednički element</a:t>
            </a:r>
          </a:p>
        </p:txBody>
      </p:sp>
      <p:sp>
        <p:nvSpPr>
          <p:cNvPr id="31" name="Rectangle 30">
            <a:extLst>
              <a:ext uri="{FF2B5EF4-FFF2-40B4-BE49-F238E27FC236}">
                <a16:creationId xmlns:a16="http://schemas.microsoft.com/office/drawing/2014/main" xmlns=""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3" name="Rezervirano mjesto sadržaja 2">
            <a:extLst>
              <a:ext uri="{FF2B5EF4-FFF2-40B4-BE49-F238E27FC236}">
                <a16:creationId xmlns:a16="http://schemas.microsoft.com/office/drawing/2014/main" xmlns="" id="{71EDDBFA-6E2F-4E7B-9CD3-F0AB288B783C}"/>
              </a:ext>
            </a:extLst>
          </p:cNvPr>
          <p:cNvGraphicFramePr>
            <a:graphicFrameLocks noGrp="1"/>
          </p:cNvGraphicFramePr>
          <p:nvPr>
            <p:ph idx="1"/>
            <p:extLst>
              <p:ext uri="{D42A27DB-BD31-4B8C-83A1-F6EECF244321}">
                <p14:modId xmlns:p14="http://schemas.microsoft.com/office/powerpoint/2010/main" val="221147164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738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5C05B71-3008-4A2A-B320-15EFB7589C4B}"/>
              </a:ext>
            </a:extLst>
          </p:cNvPr>
          <p:cNvSpPr>
            <a:spLocks noGrp="1"/>
          </p:cNvSpPr>
          <p:nvPr>
            <p:ph type="title"/>
          </p:nvPr>
        </p:nvSpPr>
        <p:spPr>
          <a:xfrm>
            <a:off x="1097280" y="286603"/>
            <a:ext cx="10058400" cy="1450757"/>
          </a:xfrm>
        </p:spPr>
        <p:txBody>
          <a:bodyPr>
            <a:normAutofit/>
          </a:bodyPr>
          <a:lstStyle/>
          <a:p>
            <a:r>
              <a:rPr lang="hr-HR"/>
              <a:t>LISTA PRIORITETA</a:t>
            </a:r>
          </a:p>
        </p:txBody>
      </p:sp>
      <p:graphicFrame>
        <p:nvGraphicFramePr>
          <p:cNvPr id="5" name="Rezervirano mjesto sadržaja 2">
            <a:extLst>
              <a:ext uri="{FF2B5EF4-FFF2-40B4-BE49-F238E27FC236}">
                <a16:creationId xmlns:a16="http://schemas.microsoft.com/office/drawing/2014/main" xmlns="" id="{AF64E915-FA56-4C13-8050-DCCCBC1EAD73}"/>
              </a:ext>
            </a:extLst>
          </p:cNvPr>
          <p:cNvGraphicFramePr>
            <a:graphicFrameLocks noGrp="1"/>
          </p:cNvGraphicFramePr>
          <p:nvPr>
            <p:ph idx="1"/>
            <p:extLst>
              <p:ext uri="{D42A27DB-BD31-4B8C-83A1-F6EECF244321}">
                <p14:modId xmlns:p14="http://schemas.microsoft.com/office/powerpoint/2010/main" val="342643085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803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51D805F7-50C1-406B-9824-16018B997799}"/>
              </a:ext>
            </a:extLst>
          </p:cNvPr>
          <p:cNvSpPr>
            <a:spLocks noGrp="1"/>
          </p:cNvSpPr>
          <p:nvPr>
            <p:ph type="title"/>
          </p:nvPr>
        </p:nvSpPr>
        <p:spPr>
          <a:xfrm>
            <a:off x="492370" y="605896"/>
            <a:ext cx="3084844" cy="5646208"/>
          </a:xfrm>
        </p:spPr>
        <p:txBody>
          <a:bodyPr anchor="ctr">
            <a:normAutofit/>
          </a:bodyPr>
          <a:lstStyle/>
          <a:p>
            <a:r>
              <a:rPr lang="hr-HR" sz="3600" dirty="0">
                <a:solidFill>
                  <a:srgbClr val="FFFFFF"/>
                </a:solidFill>
              </a:rPr>
              <a:t>Što je još potrebno prilikom prijave programa obrazovanja? </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73031D19-1468-4FB1-9EDD-F547C464D5FA}"/>
              </a:ext>
            </a:extLst>
          </p:cNvPr>
          <p:cNvSpPr>
            <a:spLocks noGrp="1"/>
          </p:cNvSpPr>
          <p:nvPr>
            <p:ph idx="1"/>
          </p:nvPr>
        </p:nvSpPr>
        <p:spPr>
          <a:xfrm>
            <a:off x="4742016" y="605896"/>
            <a:ext cx="6413663" cy="5646208"/>
          </a:xfrm>
        </p:spPr>
        <p:txBody>
          <a:bodyPr anchor="ctr">
            <a:normAutofit/>
          </a:bodyPr>
          <a:lstStyle/>
          <a:p>
            <a:r>
              <a:rPr lang="hr-HR" sz="2800" dirty="0"/>
              <a:t>Prilikom prijave pojedinoga programa obrazovanja potrebno je odabrati </a:t>
            </a:r>
            <a:r>
              <a:rPr lang="hr-HR" sz="2800" b="1" dirty="0"/>
              <a:t>prvi i drugi strani jezik i izborne predmete </a:t>
            </a:r>
            <a:r>
              <a:rPr lang="hr-HR" sz="2800" dirty="0"/>
              <a:t>između ponuđenih stranih jezika i izbornih predmeta koji se u srednjoj školi predaju. </a:t>
            </a:r>
          </a:p>
        </p:txBody>
      </p:sp>
    </p:spTree>
    <p:extLst>
      <p:ext uri="{BB962C8B-B14F-4D97-AF65-F5344CB8AC3E}">
        <p14:creationId xmlns:p14="http://schemas.microsoft.com/office/powerpoint/2010/main" val="41793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C687CB19-01B4-43D3-B4ED-AEBA56003DBC}"/>
              </a:ext>
            </a:extLst>
          </p:cNvPr>
          <p:cNvSpPr>
            <a:spLocks noGrp="1"/>
          </p:cNvSpPr>
          <p:nvPr>
            <p:ph type="title"/>
          </p:nvPr>
        </p:nvSpPr>
        <p:spPr>
          <a:xfrm>
            <a:off x="492370" y="605896"/>
            <a:ext cx="3084844" cy="5646208"/>
          </a:xfrm>
        </p:spPr>
        <p:txBody>
          <a:bodyPr anchor="ctr">
            <a:normAutofit/>
          </a:bodyPr>
          <a:lstStyle/>
          <a:p>
            <a:r>
              <a:rPr lang="hr-HR" sz="3600">
                <a:solidFill>
                  <a:srgbClr val="FFFFFF"/>
                </a:solidFill>
              </a:rPr>
              <a:t>ŠKOLE S DODATNIM PROVJERAMA!</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CD1D8516-B5EA-49D6-9A14-314D887F7B3F}"/>
              </a:ext>
            </a:extLst>
          </p:cNvPr>
          <p:cNvSpPr>
            <a:spLocks noGrp="1"/>
          </p:cNvSpPr>
          <p:nvPr>
            <p:ph idx="1"/>
          </p:nvPr>
        </p:nvSpPr>
        <p:spPr>
          <a:xfrm>
            <a:off x="4742016" y="605896"/>
            <a:ext cx="6413663" cy="5646208"/>
          </a:xfrm>
        </p:spPr>
        <p:txBody>
          <a:bodyPr anchor="ctr">
            <a:normAutofit/>
          </a:bodyPr>
          <a:lstStyle/>
          <a:p>
            <a:r>
              <a:rPr lang="hr-HR" b="1" dirty="0"/>
              <a:t>Programi obrazovanja za koje škole provode dodatne provjere imaju raniji rok prijave te ih je nužno prijaviti do roka navedenog u Kalendaru. </a:t>
            </a:r>
          </a:p>
          <a:p>
            <a:endParaRPr lang="hr-HR" b="1" dirty="0"/>
          </a:p>
          <a:p>
            <a:endParaRPr lang="hr-HR" dirty="0"/>
          </a:p>
          <a:p>
            <a:r>
              <a:rPr lang="hr-HR" dirty="0"/>
              <a:t>Popis programa obrazovanja s ranijim rokom prijave bit će moguće pronaći na stranici: </a:t>
            </a:r>
          </a:p>
          <a:p>
            <a:pPr algn="ctr"/>
            <a:r>
              <a:rPr lang="hr-HR" dirty="0"/>
              <a:t>www.upisi.hr na kartici </a:t>
            </a:r>
            <a:r>
              <a:rPr lang="hr-HR" i="1" dirty="0"/>
              <a:t>Obrazovni programi</a:t>
            </a:r>
            <a:r>
              <a:rPr lang="hr-HR" dirty="0"/>
              <a:t>. </a:t>
            </a:r>
          </a:p>
        </p:txBody>
      </p:sp>
    </p:spTree>
    <p:extLst>
      <p:ext uri="{BB962C8B-B14F-4D97-AF65-F5344CB8AC3E}">
        <p14:creationId xmlns:p14="http://schemas.microsoft.com/office/powerpoint/2010/main" val="255868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7E62815-BA62-4149-B16E-88DF49CD7D0C}"/>
              </a:ext>
            </a:extLst>
          </p:cNvPr>
          <p:cNvSpPr>
            <a:spLocks noGrp="1"/>
          </p:cNvSpPr>
          <p:nvPr>
            <p:ph type="title"/>
          </p:nvPr>
        </p:nvSpPr>
        <p:spPr>
          <a:xfrm>
            <a:off x="1097280" y="286603"/>
            <a:ext cx="10058400" cy="1450757"/>
          </a:xfrm>
        </p:spPr>
        <p:txBody>
          <a:bodyPr>
            <a:normAutofit/>
          </a:bodyPr>
          <a:lstStyle/>
          <a:p>
            <a:r>
              <a:rPr lang="hr-HR"/>
              <a:t>Kontinuirano praćenje bodovnoga stanja </a:t>
            </a:r>
            <a:endParaRPr lang="hr-HR" dirty="0"/>
          </a:p>
        </p:txBody>
      </p:sp>
      <p:graphicFrame>
        <p:nvGraphicFramePr>
          <p:cNvPr id="15" name="Rezervirano mjesto sadržaja 2">
            <a:extLst>
              <a:ext uri="{FF2B5EF4-FFF2-40B4-BE49-F238E27FC236}">
                <a16:creationId xmlns:a16="http://schemas.microsoft.com/office/drawing/2014/main" xmlns="" id="{9C535202-F4E4-46A1-BBB9-DDF485233CDF}"/>
              </a:ext>
            </a:extLst>
          </p:cNvPr>
          <p:cNvGraphicFramePr>
            <a:graphicFrameLocks noGrp="1"/>
          </p:cNvGraphicFramePr>
          <p:nvPr>
            <p:ph idx="1"/>
            <p:extLst>
              <p:ext uri="{D42A27DB-BD31-4B8C-83A1-F6EECF244321}">
                <p14:modId xmlns:p14="http://schemas.microsoft.com/office/powerpoint/2010/main" val="78803576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98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5AA8D064-B08F-461E-BBBB-F44DF926D30F}"/>
              </a:ext>
            </a:extLst>
          </p:cNvPr>
          <p:cNvSpPr>
            <a:spLocks noGrp="1"/>
          </p:cNvSpPr>
          <p:nvPr>
            <p:ph type="title"/>
          </p:nvPr>
        </p:nvSpPr>
        <p:spPr>
          <a:xfrm>
            <a:off x="492370" y="605896"/>
            <a:ext cx="3084844" cy="5646208"/>
          </a:xfrm>
        </p:spPr>
        <p:txBody>
          <a:bodyPr anchor="ctr">
            <a:normAutofit/>
          </a:bodyPr>
          <a:lstStyle/>
          <a:p>
            <a:r>
              <a:rPr lang="hr-HR" sz="3600">
                <a:solidFill>
                  <a:srgbClr val="FFFFFF"/>
                </a:solidFill>
              </a:rPr>
              <a:t>Ljestvice poretka </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3907D8B2-29CE-4415-B8F6-D9102A8312CD}"/>
              </a:ext>
            </a:extLst>
          </p:cNvPr>
          <p:cNvSpPr>
            <a:spLocks noGrp="1"/>
          </p:cNvSpPr>
          <p:nvPr>
            <p:ph idx="1"/>
          </p:nvPr>
        </p:nvSpPr>
        <p:spPr>
          <a:xfrm>
            <a:off x="4742016" y="605896"/>
            <a:ext cx="6413663" cy="5646208"/>
          </a:xfrm>
        </p:spPr>
        <p:txBody>
          <a:bodyPr anchor="ctr">
            <a:normAutofit/>
          </a:bodyPr>
          <a:lstStyle/>
          <a:p>
            <a:r>
              <a:rPr lang="hr-HR" dirty="0"/>
              <a:t>Svakoga punog sata za svakoga kandidata pronalazi se program obrazovanja koji mu je trenutačno najviši na listi prioriteta, a na kojemu se po bodovima nalazi unutar upisne kvote. </a:t>
            </a:r>
          </a:p>
          <a:p>
            <a:r>
              <a:rPr lang="hr-HR" dirty="0"/>
              <a:t>Ako se takav program obrazovanja pronađe, kandidat se briše sa svih ostalih lista prioriteta koje su mu niže na ljestvici poretka, čime se otvaraju slobodna mjesta za kandidate ispod „crte“. Ovaj se postupak ponavlja sve dok se time događaju pomaci na bolje. </a:t>
            </a:r>
          </a:p>
          <a:p>
            <a:r>
              <a:rPr lang="hr-HR" dirty="0"/>
              <a:t>Po završetku postupka, objavljuju se ljestvice poretka na kojima je svaki kandidat optimalno razmješten. </a:t>
            </a:r>
          </a:p>
          <a:p>
            <a:r>
              <a:rPr lang="hr-HR" dirty="0"/>
              <a:t>Na mrežnoj stranici: www.upisi.hr objavljuju se </a:t>
            </a:r>
            <a:r>
              <a:rPr lang="hr-HR" b="1" dirty="0"/>
              <a:t>ogledne i konačne ljestvice poretka</a:t>
            </a:r>
            <a:r>
              <a:rPr lang="hr-HR" dirty="0"/>
              <a:t>. </a:t>
            </a:r>
          </a:p>
        </p:txBody>
      </p:sp>
    </p:spTree>
    <p:extLst>
      <p:ext uri="{BB962C8B-B14F-4D97-AF65-F5344CB8AC3E}">
        <p14:creationId xmlns:p14="http://schemas.microsoft.com/office/powerpoint/2010/main" val="2486002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AF994734-747E-42AE-9550-B03D492DFB4F}"/>
              </a:ext>
            </a:extLst>
          </p:cNvPr>
          <p:cNvSpPr>
            <a:spLocks noGrp="1"/>
          </p:cNvSpPr>
          <p:nvPr>
            <p:ph type="title"/>
          </p:nvPr>
        </p:nvSpPr>
        <p:spPr>
          <a:xfrm>
            <a:off x="492370" y="605896"/>
            <a:ext cx="3084844" cy="5646208"/>
          </a:xfrm>
        </p:spPr>
        <p:txBody>
          <a:bodyPr anchor="ctr">
            <a:normAutofit/>
          </a:bodyPr>
          <a:lstStyle/>
          <a:p>
            <a:r>
              <a:rPr lang="hr-HR" sz="3600" dirty="0">
                <a:solidFill>
                  <a:srgbClr val="FFFFFF"/>
                </a:solidFill>
              </a:rPr>
              <a:t>KONAČNA LJESTVICA</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4C178949-58F4-4167-832F-6CCD1402240D}"/>
              </a:ext>
            </a:extLst>
          </p:cNvPr>
          <p:cNvSpPr>
            <a:spLocks noGrp="1"/>
          </p:cNvSpPr>
          <p:nvPr>
            <p:ph idx="1"/>
          </p:nvPr>
        </p:nvSpPr>
        <p:spPr>
          <a:xfrm>
            <a:off x="4742016" y="605896"/>
            <a:ext cx="6413663" cy="5646208"/>
          </a:xfrm>
        </p:spPr>
        <p:txBody>
          <a:bodyPr anchor="ctr">
            <a:normAutofit/>
          </a:bodyPr>
          <a:lstStyle/>
          <a:p>
            <a:r>
              <a:rPr lang="hr-HR" dirty="0"/>
              <a:t>Kandidat će se naći na </a:t>
            </a:r>
            <a:r>
              <a:rPr lang="hr-HR" b="1" dirty="0"/>
              <a:t>konačnoj ljestvici poretka </a:t>
            </a:r>
            <a:r>
              <a:rPr lang="hr-HR" dirty="0"/>
              <a:t>samo jednoga programa obrazovanja na kojemu se nalazi u sklopu upisne kvote i to onoga koji je najviše na njegovoj listi prioriteta. Ostaje na ljestvicama poretka višega prioriteta na kojima se ne nalazi u sklopu upisne kvote, a na svim ostalim ljestvicama poretka nižega prioriteta se ne prikazuje. </a:t>
            </a:r>
          </a:p>
          <a:p>
            <a:r>
              <a:rPr lang="hr-HR" b="1" dirty="0"/>
              <a:t>Na datum naveden u poglavlju Kalendar ljestvice poretka postaju konačne i više se ne mijenjaju. </a:t>
            </a:r>
            <a:endParaRPr lang="hr-HR" dirty="0"/>
          </a:p>
        </p:txBody>
      </p:sp>
    </p:spTree>
    <p:extLst>
      <p:ext uri="{BB962C8B-B14F-4D97-AF65-F5344CB8AC3E}">
        <p14:creationId xmlns:p14="http://schemas.microsoft.com/office/powerpoint/2010/main" val="2108793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B77D243-BF60-4327-B980-8C3942406BAA}"/>
              </a:ext>
            </a:extLst>
          </p:cNvPr>
          <p:cNvSpPr>
            <a:spLocks noGrp="1"/>
          </p:cNvSpPr>
          <p:nvPr>
            <p:ph type="title"/>
          </p:nvPr>
        </p:nvSpPr>
        <p:spPr>
          <a:xfrm>
            <a:off x="1097280" y="286603"/>
            <a:ext cx="10058400" cy="1450757"/>
          </a:xfrm>
        </p:spPr>
        <p:txBody>
          <a:bodyPr>
            <a:normAutofit/>
          </a:bodyPr>
          <a:lstStyle/>
          <a:p>
            <a:r>
              <a:rPr lang="hr-HR"/>
              <a:t>Podnošenje prigovora </a:t>
            </a:r>
            <a:endParaRPr lang="hr-HR" dirty="0"/>
          </a:p>
        </p:txBody>
      </p:sp>
      <p:graphicFrame>
        <p:nvGraphicFramePr>
          <p:cNvPr id="15" name="Rezervirano mjesto sadržaja 2">
            <a:extLst>
              <a:ext uri="{FF2B5EF4-FFF2-40B4-BE49-F238E27FC236}">
                <a16:creationId xmlns:a16="http://schemas.microsoft.com/office/drawing/2014/main" xmlns="" id="{12B5596C-6F9B-4D06-AE12-E3DF2EB00052}"/>
              </a:ext>
            </a:extLst>
          </p:cNvPr>
          <p:cNvGraphicFramePr>
            <a:graphicFrameLocks noGrp="1"/>
          </p:cNvGraphicFramePr>
          <p:nvPr>
            <p:ph idx="1"/>
            <p:extLst>
              <p:ext uri="{D42A27DB-BD31-4B8C-83A1-F6EECF244321}">
                <p14:modId xmlns:p14="http://schemas.microsoft.com/office/powerpoint/2010/main" val="95623280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488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C175E0C-FEE8-4D2E-9CA5-B3A837BD74D4}"/>
              </a:ext>
            </a:extLst>
          </p:cNvPr>
          <p:cNvSpPr>
            <a:spLocks noGrp="1"/>
          </p:cNvSpPr>
          <p:nvPr>
            <p:ph type="title"/>
          </p:nvPr>
        </p:nvSpPr>
        <p:spPr>
          <a:xfrm>
            <a:off x="1097280" y="286603"/>
            <a:ext cx="10058400" cy="1450757"/>
          </a:xfrm>
        </p:spPr>
        <p:txBody>
          <a:bodyPr>
            <a:normAutofit/>
          </a:bodyPr>
          <a:lstStyle/>
          <a:p>
            <a:r>
              <a:rPr lang="hr-HR" sz="4400"/>
              <a:t>Zaključavanje liste prioriteta, potpisivanje prijavnica, objava konačnih ljestvica poretka </a:t>
            </a:r>
          </a:p>
        </p:txBody>
      </p:sp>
      <p:pic>
        <p:nvPicPr>
          <p:cNvPr id="5" name="Slika 4" descr="Slika na kojoj se prikazuje na zatvorenom, stol, sjedenje, malo&#10;&#10;Opis je automatski generiran">
            <a:extLst>
              <a:ext uri="{FF2B5EF4-FFF2-40B4-BE49-F238E27FC236}">
                <a16:creationId xmlns:a16="http://schemas.microsoft.com/office/drawing/2014/main" xmlns="" id="{5E31B3F9-C6F9-4897-9A6E-3F1750CF8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2501656"/>
            <a:ext cx="3094997" cy="2300335"/>
          </a:xfrm>
          <a:prstGeom prst="rect">
            <a:avLst/>
          </a:prstGeom>
        </p:spPr>
      </p:pic>
      <p:sp>
        <p:nvSpPr>
          <p:cNvPr id="3" name="Rezervirano mjesto sadržaja 2">
            <a:extLst>
              <a:ext uri="{FF2B5EF4-FFF2-40B4-BE49-F238E27FC236}">
                <a16:creationId xmlns:a16="http://schemas.microsoft.com/office/drawing/2014/main" xmlns="" id="{42EBC534-08B7-448D-9ACE-1CCA96333141}"/>
              </a:ext>
            </a:extLst>
          </p:cNvPr>
          <p:cNvSpPr>
            <a:spLocks noGrp="1"/>
          </p:cNvSpPr>
          <p:nvPr>
            <p:ph idx="1"/>
          </p:nvPr>
        </p:nvSpPr>
        <p:spPr>
          <a:xfrm>
            <a:off x="4639733" y="2238374"/>
            <a:ext cx="6515947" cy="3630719"/>
          </a:xfrm>
        </p:spPr>
        <p:txBody>
          <a:bodyPr>
            <a:normAutofit/>
          </a:bodyPr>
          <a:lstStyle/>
          <a:p>
            <a:r>
              <a:rPr lang="hr-HR" sz="3200" dirty="0"/>
              <a:t>Lista odabranih programa obrazovanja zaključava se svim kandidatima na datum koji se nalazi u poglavlju Kalendar ove publikacije, ovisno o upisnome roku. </a:t>
            </a:r>
          </a:p>
          <a:p>
            <a:endParaRPr lang="hr-HR" sz="3200" dirty="0"/>
          </a:p>
          <a:p>
            <a:endParaRPr lang="hr-HR" dirty="0"/>
          </a:p>
        </p:txBody>
      </p:sp>
    </p:spTree>
    <p:extLst>
      <p:ext uri="{BB962C8B-B14F-4D97-AF65-F5344CB8AC3E}">
        <p14:creationId xmlns:p14="http://schemas.microsoft.com/office/powerpoint/2010/main" val="194237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F2DDEE3D-6142-4EE1-99CD-DBD470CC6A36}"/>
              </a:ext>
            </a:extLst>
          </p:cNvPr>
          <p:cNvSpPr>
            <a:spLocks noGrp="1"/>
          </p:cNvSpPr>
          <p:nvPr>
            <p:ph type="title"/>
          </p:nvPr>
        </p:nvSpPr>
        <p:spPr>
          <a:xfrm>
            <a:off x="492370" y="605896"/>
            <a:ext cx="3084844" cy="5646208"/>
          </a:xfrm>
        </p:spPr>
        <p:txBody>
          <a:bodyPr anchor="ctr">
            <a:normAutofit/>
          </a:bodyPr>
          <a:lstStyle/>
          <a:p>
            <a:r>
              <a:rPr lang="hr-HR" sz="3600">
                <a:solidFill>
                  <a:srgbClr val="FFFFFF"/>
                </a:solidFill>
              </a:rPr>
              <a:t>PRIJAVNICA</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8C0240BE-32E7-4F04-8DC8-13241E3479E4}"/>
              </a:ext>
            </a:extLst>
          </p:cNvPr>
          <p:cNvSpPr>
            <a:spLocks noGrp="1"/>
          </p:cNvSpPr>
          <p:nvPr>
            <p:ph idx="1"/>
          </p:nvPr>
        </p:nvSpPr>
        <p:spPr>
          <a:xfrm>
            <a:off x="4742016" y="605896"/>
            <a:ext cx="6413663" cy="5646208"/>
          </a:xfrm>
        </p:spPr>
        <p:txBody>
          <a:bodyPr anchor="ctr">
            <a:normAutofit/>
          </a:bodyPr>
          <a:lstStyle/>
          <a:p>
            <a:r>
              <a:rPr lang="hr-HR" dirty="0"/>
              <a:t>Učenik sam dohvaća prijavnicu sa svog sučelja iz sustava </a:t>
            </a:r>
            <a:r>
              <a:rPr lang="hr-HR" dirty="0" err="1"/>
              <a:t>NISpuSŠ</a:t>
            </a:r>
            <a:r>
              <a:rPr lang="hr-HR" dirty="0"/>
              <a:t>. </a:t>
            </a:r>
          </a:p>
          <a:p>
            <a:endParaRPr lang="hr-HR" dirty="0"/>
          </a:p>
          <a:p>
            <a:r>
              <a:rPr lang="hr-HR" dirty="0"/>
              <a:t>Nakon što su učenik i roditelj/skrbnik ispisali i vlastoručno potpisali prijavnicu, prijavnica se može dostaviti razredniku osobno ili elektroničkim putem (slikana ili skenirana). </a:t>
            </a:r>
          </a:p>
          <a:p>
            <a:endParaRPr lang="hr-HR" dirty="0"/>
          </a:p>
          <a:p>
            <a:r>
              <a:rPr lang="hr-HR" b="1" dirty="0"/>
              <a:t>Važno! Prijavnicu potpisuju </a:t>
            </a:r>
            <a:r>
              <a:rPr lang="hr-HR" b="1" dirty="0">
                <a:solidFill>
                  <a:srgbClr val="FF0000"/>
                </a:solidFill>
              </a:rPr>
              <a:t>roditelj/skrbnik i učenik </a:t>
            </a:r>
            <a:r>
              <a:rPr lang="hr-HR" b="1" dirty="0"/>
              <a:t>čime potvrđuju listu prioriteta odnosno odabir kandidata</a:t>
            </a:r>
            <a:r>
              <a:rPr lang="hr-HR" dirty="0"/>
              <a:t>. </a:t>
            </a:r>
          </a:p>
        </p:txBody>
      </p:sp>
    </p:spTree>
    <p:extLst>
      <p:ext uri="{BB962C8B-B14F-4D97-AF65-F5344CB8AC3E}">
        <p14:creationId xmlns:p14="http://schemas.microsoft.com/office/powerpoint/2010/main" val="2986881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E4043D9F-07F9-4F1C-B0B5-F7F9B72E7A1E}"/>
              </a:ext>
            </a:extLst>
          </p:cNvPr>
          <p:cNvSpPr>
            <a:spLocks noGrp="1"/>
          </p:cNvSpPr>
          <p:nvPr>
            <p:ph type="title"/>
          </p:nvPr>
        </p:nvSpPr>
        <p:spPr>
          <a:xfrm>
            <a:off x="492370" y="516835"/>
            <a:ext cx="3084844" cy="5772840"/>
          </a:xfrm>
        </p:spPr>
        <p:txBody>
          <a:bodyPr anchor="ctr">
            <a:normAutofit/>
          </a:bodyPr>
          <a:lstStyle/>
          <a:p>
            <a:r>
              <a:rPr lang="hr-HR" sz="3600">
                <a:solidFill>
                  <a:srgbClr val="FFFFFF"/>
                </a:solidFill>
              </a:rPr>
              <a:t>NAPOMENA</a:t>
            </a:r>
          </a:p>
        </p:txBody>
      </p:sp>
      <p:sp>
        <p:nvSpPr>
          <p:cNvPr id="13" name="Rectangle 12">
            <a:extLst>
              <a:ext uri="{FF2B5EF4-FFF2-40B4-BE49-F238E27FC236}">
                <a16:creationId xmlns:a16="http://schemas.microsoft.com/office/drawing/2014/main" xmlns=""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Rezervirano mjesto sadržaja 2">
            <a:extLst>
              <a:ext uri="{FF2B5EF4-FFF2-40B4-BE49-F238E27FC236}">
                <a16:creationId xmlns:a16="http://schemas.microsoft.com/office/drawing/2014/main" xmlns="" id="{D1AA8849-EF50-449C-878A-D0E23A577D1C}"/>
              </a:ext>
            </a:extLst>
          </p:cNvPr>
          <p:cNvGraphicFramePr>
            <a:graphicFrameLocks noGrp="1"/>
          </p:cNvGraphicFramePr>
          <p:nvPr>
            <p:ph idx="1"/>
            <p:extLst>
              <p:ext uri="{D42A27DB-BD31-4B8C-83A1-F6EECF244321}">
                <p14:modId xmlns:p14="http://schemas.microsoft.com/office/powerpoint/2010/main" val="318284816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4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D458097-C490-49F3-B53F-75FC0E4D3D51}"/>
              </a:ext>
            </a:extLst>
          </p:cNvPr>
          <p:cNvSpPr>
            <a:spLocks noGrp="1"/>
          </p:cNvSpPr>
          <p:nvPr>
            <p:ph type="title"/>
          </p:nvPr>
        </p:nvSpPr>
        <p:spPr/>
        <p:txBody>
          <a:bodyPr/>
          <a:lstStyle/>
          <a:p>
            <a:endParaRPr lang="hr-HR"/>
          </a:p>
        </p:txBody>
      </p:sp>
      <p:pic>
        <p:nvPicPr>
          <p:cNvPr id="4" name="Rezervirano mjesto sadržaja 3">
            <a:extLst>
              <a:ext uri="{FF2B5EF4-FFF2-40B4-BE49-F238E27FC236}">
                <a16:creationId xmlns:a16="http://schemas.microsoft.com/office/drawing/2014/main" xmlns="" id="{972A5820-D033-4EE1-9FEE-F3AF0B1D6DFD}"/>
              </a:ext>
            </a:extLst>
          </p:cNvPr>
          <p:cNvPicPr>
            <a:picLocks noGrp="1" noChangeAspect="1"/>
          </p:cNvPicPr>
          <p:nvPr>
            <p:ph idx="1"/>
          </p:nvPr>
        </p:nvPicPr>
        <p:blipFill>
          <a:blip r:embed="rId2"/>
          <a:stretch>
            <a:fillRect/>
          </a:stretch>
        </p:blipFill>
        <p:spPr>
          <a:xfrm>
            <a:off x="-1318419" y="-1105942"/>
            <a:ext cx="16124237" cy="9069884"/>
          </a:xfrm>
          <a:prstGeom prst="rect">
            <a:avLst/>
          </a:prstGeom>
        </p:spPr>
      </p:pic>
    </p:spTree>
    <p:extLst>
      <p:ext uri="{BB962C8B-B14F-4D97-AF65-F5344CB8AC3E}">
        <p14:creationId xmlns:p14="http://schemas.microsoft.com/office/powerpoint/2010/main" val="188170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DBE82BE7-4B85-4928-83F9-16B379C13924}"/>
              </a:ext>
            </a:extLst>
          </p:cNvPr>
          <p:cNvSpPr>
            <a:spLocks noGrp="1"/>
          </p:cNvSpPr>
          <p:nvPr>
            <p:ph type="title"/>
          </p:nvPr>
        </p:nvSpPr>
        <p:spPr>
          <a:xfrm>
            <a:off x="95250" y="605896"/>
            <a:ext cx="3481964" cy="5646208"/>
          </a:xfrm>
        </p:spPr>
        <p:txBody>
          <a:bodyPr anchor="ctr">
            <a:normAutofit/>
          </a:bodyPr>
          <a:lstStyle/>
          <a:p>
            <a:pPr algn="ctr"/>
            <a:r>
              <a:rPr lang="hr-HR" sz="3600" dirty="0">
                <a:solidFill>
                  <a:srgbClr val="FFFFFF"/>
                </a:solidFill>
              </a:rPr>
              <a:t>POTVRDA UPISA / UPISNICA</a:t>
            </a:r>
          </a:p>
        </p:txBody>
      </p:sp>
      <p:sp>
        <p:nvSpPr>
          <p:cNvPr id="16"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05B4B2C9-CB21-4114-9EBC-18B2C32A0C09}"/>
              </a:ext>
            </a:extLst>
          </p:cNvPr>
          <p:cNvSpPr>
            <a:spLocks noGrp="1"/>
          </p:cNvSpPr>
          <p:nvPr>
            <p:ph idx="1"/>
          </p:nvPr>
        </p:nvSpPr>
        <p:spPr>
          <a:xfrm>
            <a:off x="4742016" y="605896"/>
            <a:ext cx="6413663" cy="5646208"/>
          </a:xfrm>
        </p:spPr>
        <p:txBody>
          <a:bodyPr anchor="ctr">
            <a:normAutofit lnSpcReduction="10000"/>
          </a:bodyPr>
          <a:lstStyle/>
          <a:p>
            <a:r>
              <a:rPr lang="hr-HR" b="1" dirty="0"/>
              <a:t>Kandidat svoj upis potvrđuje vlastoručnim potpisom i potpisom roditelja/skrbnika na upisnici dostupnoj na mrežnoj stranici </a:t>
            </a:r>
            <a:r>
              <a:rPr lang="hr-HR" b="1" dirty="0" err="1"/>
              <a:t>NISpuSŠ</a:t>
            </a:r>
            <a:r>
              <a:rPr lang="hr-HR" b="1" dirty="0"/>
              <a:t>-a (</a:t>
            </a:r>
            <a:r>
              <a:rPr lang="hr-HR" dirty="0"/>
              <a:t>www.upisi.hr</a:t>
            </a:r>
            <a:r>
              <a:rPr lang="hr-HR" b="1" dirty="0"/>
              <a:t>), koju je dužan dostaviti u srednju školu u kojoj je ostvario pravo upisa do roka navedenoga u Kalendaru. Upisnica je obrazac koji sadrži osnovne informacije o obrazovnom programu ili programima u koje je kandidat stekao pravo upisa. </a:t>
            </a:r>
          </a:p>
          <a:p>
            <a:endParaRPr lang="hr-HR" b="1" dirty="0"/>
          </a:p>
          <a:p>
            <a:r>
              <a:rPr lang="hr-HR" b="1" dirty="0"/>
              <a:t>KAKO DOSTAVITI POTVRDU O UPISU?</a:t>
            </a:r>
          </a:p>
          <a:p>
            <a:r>
              <a:rPr lang="hr-HR" dirty="0"/>
              <a:t>Ako kandidat zbog opravdanih razloga nije u mogućnosti u propisanim rokovima dostaviti potpisanu upisnicu za upis u I. razred, dužan ju je dostaviti njegov roditelj/skrbnik.</a:t>
            </a:r>
          </a:p>
          <a:p>
            <a:r>
              <a:rPr lang="hr-HR" dirty="0"/>
              <a:t> Roditelj/skrbnik može donijeti upisnicu osobno </a:t>
            </a:r>
            <a:r>
              <a:rPr lang="hr-HR" dirty="0">
                <a:solidFill>
                  <a:srgbClr val="FF0000"/>
                </a:solidFill>
              </a:rPr>
              <a:t>u srednju školu </a:t>
            </a:r>
            <a:r>
              <a:rPr lang="hr-HR" dirty="0"/>
              <a:t>ili je dostaviti elektroničkim putem (skeniranu ili slikanu) na e-adresu školske ustanove.</a:t>
            </a:r>
          </a:p>
          <a:p>
            <a:r>
              <a:rPr lang="hr-HR" dirty="0"/>
              <a:t> Upisnicu elektroničkim putem može poslati samo roditelj/skrbnik, a u e-poruci dužan je dostaviti i svoj osobni kontakt (broj telefona, broj mobitela) kako bi ga škola mogla kontaktirati.. </a:t>
            </a:r>
          </a:p>
        </p:txBody>
      </p:sp>
    </p:spTree>
    <p:extLst>
      <p:ext uri="{BB962C8B-B14F-4D97-AF65-F5344CB8AC3E}">
        <p14:creationId xmlns:p14="http://schemas.microsoft.com/office/powerpoint/2010/main" val="1419693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26097871-7D51-4090-B9EF-D41CC08F02DD}"/>
              </a:ext>
            </a:extLst>
          </p:cNvPr>
          <p:cNvSpPr>
            <a:spLocks noGrp="1"/>
          </p:cNvSpPr>
          <p:nvPr>
            <p:ph type="title"/>
          </p:nvPr>
        </p:nvSpPr>
        <p:spPr>
          <a:xfrm>
            <a:off x="492370" y="605896"/>
            <a:ext cx="3084844" cy="5646208"/>
          </a:xfrm>
        </p:spPr>
        <p:txBody>
          <a:bodyPr anchor="ctr">
            <a:normAutofit/>
          </a:bodyPr>
          <a:lstStyle/>
          <a:p>
            <a:r>
              <a:rPr lang="hr-HR" sz="3600">
                <a:solidFill>
                  <a:srgbClr val="FFFFFF"/>
                </a:solidFill>
              </a:rPr>
              <a:t>DODATNI DOKUMENTI</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zervirano mjesto sadržaja 2">
            <a:extLst>
              <a:ext uri="{FF2B5EF4-FFF2-40B4-BE49-F238E27FC236}">
                <a16:creationId xmlns:a16="http://schemas.microsoft.com/office/drawing/2014/main" xmlns="" id="{5ADC9F6A-FB8A-414E-86AA-B10AE3F4CAF7}"/>
              </a:ext>
            </a:extLst>
          </p:cNvPr>
          <p:cNvSpPr>
            <a:spLocks noGrp="1"/>
          </p:cNvSpPr>
          <p:nvPr>
            <p:ph idx="1"/>
          </p:nvPr>
        </p:nvSpPr>
        <p:spPr>
          <a:xfrm>
            <a:off x="4742016" y="605896"/>
            <a:ext cx="6413663" cy="5646208"/>
          </a:xfrm>
        </p:spPr>
        <p:txBody>
          <a:bodyPr anchor="ctr">
            <a:normAutofit/>
          </a:bodyPr>
          <a:lstStyle/>
          <a:p>
            <a:r>
              <a:rPr lang="hr-HR" b="1" dirty="0"/>
              <a:t>Dodatno, kandidati koji su ostvarili pravo na upis u programe obrazovanja za koje je potrebna potvrda liječnika školske medicine ili liječnička svjedodžba medicine rada, odnosno potvrda obiteljskog liječnika, dužni su do roka objavljenoga u Kalendaru u srednju školu dostaviti ove dokumente osobno ili elektroničkim putem (skenirane ili slikane) na e-adresu školske ustanove. </a:t>
            </a:r>
          </a:p>
          <a:p>
            <a:endParaRPr lang="hr-HR" dirty="0"/>
          </a:p>
          <a:p>
            <a:r>
              <a:rPr lang="hr-HR" b="1" dirty="0"/>
              <a:t>Kandidati koji upisuju programe obrazovanja za vezane </a:t>
            </a:r>
            <a:r>
              <a:rPr lang="hr-HR" b="1" dirty="0">
                <a:solidFill>
                  <a:srgbClr val="FF0000"/>
                </a:solidFill>
              </a:rPr>
              <a:t>obrte</a:t>
            </a:r>
            <a:r>
              <a:rPr lang="hr-HR" b="1" dirty="0"/>
              <a:t> (JMO programe) dužni su, pri upisu ili najkasnije do kraja prvog polugodišta prvog razreda, dostaviti školi liječničku svjedodžbu medicine rada i sklopljen ugovor o naukovanju. </a:t>
            </a:r>
            <a:endParaRPr lang="hr-HR" dirty="0"/>
          </a:p>
          <a:p>
            <a:endParaRPr lang="hr-HR" dirty="0"/>
          </a:p>
        </p:txBody>
      </p:sp>
    </p:spTree>
    <p:extLst>
      <p:ext uri="{BB962C8B-B14F-4D97-AF65-F5344CB8AC3E}">
        <p14:creationId xmlns:p14="http://schemas.microsoft.com/office/powerpoint/2010/main" val="3113678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FED982C-DCA7-45F9-8FE9-F3D2915E1ABB}"/>
              </a:ext>
            </a:extLst>
          </p:cNvPr>
          <p:cNvSpPr>
            <a:spLocks noGrp="1"/>
          </p:cNvSpPr>
          <p:nvPr>
            <p:ph type="title"/>
          </p:nvPr>
        </p:nvSpPr>
        <p:spPr>
          <a:xfrm>
            <a:off x="1097280" y="286603"/>
            <a:ext cx="10058400" cy="1450757"/>
          </a:xfrm>
        </p:spPr>
        <p:txBody>
          <a:bodyPr>
            <a:normAutofit/>
          </a:bodyPr>
          <a:lstStyle/>
          <a:p>
            <a:r>
              <a:rPr lang="hr-HR" dirty="0"/>
              <a:t>Jesenski upisni rok </a:t>
            </a:r>
          </a:p>
        </p:txBody>
      </p:sp>
      <p:sp>
        <p:nvSpPr>
          <p:cNvPr id="3" name="Rezervirano mjesto sadržaja 2">
            <a:extLst>
              <a:ext uri="{FF2B5EF4-FFF2-40B4-BE49-F238E27FC236}">
                <a16:creationId xmlns:a16="http://schemas.microsoft.com/office/drawing/2014/main" xmlns="" id="{639A5989-E675-480D-8A4E-AF4BA7BFFE48}"/>
              </a:ext>
            </a:extLst>
          </p:cNvPr>
          <p:cNvSpPr>
            <a:spLocks noGrp="1"/>
          </p:cNvSpPr>
          <p:nvPr>
            <p:ph idx="1"/>
          </p:nvPr>
        </p:nvSpPr>
        <p:spPr>
          <a:xfrm>
            <a:off x="1097279" y="1845734"/>
            <a:ext cx="6454987" cy="4023360"/>
          </a:xfrm>
        </p:spPr>
        <p:txBody>
          <a:bodyPr>
            <a:normAutofit/>
          </a:bodyPr>
          <a:lstStyle/>
          <a:p>
            <a:r>
              <a:rPr lang="hr-HR" dirty="0"/>
              <a:t>U drugome, odnosno jesenskome upisnom roku moguće je prijaviti samo programe obrazovanja za koje upisna kvota u ljetnome roku nije popunjena. </a:t>
            </a:r>
          </a:p>
          <a:p>
            <a:endParaRPr lang="hr-HR" dirty="0"/>
          </a:p>
        </p:txBody>
      </p:sp>
      <p:pic>
        <p:nvPicPr>
          <p:cNvPr id="5" name="Slika 4" descr="Slika na kojoj se prikazuje raznobojno, crveno, cvijet, umjetnička slika&#10;&#10;Opis je automatski generiran">
            <a:extLst>
              <a:ext uri="{FF2B5EF4-FFF2-40B4-BE49-F238E27FC236}">
                <a16:creationId xmlns:a16="http://schemas.microsoft.com/office/drawing/2014/main" xmlns="" id="{856096DA-550B-4B89-9BA0-45990EB20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615319"/>
            <a:ext cx="3135109" cy="2073010"/>
          </a:xfrm>
          <a:prstGeom prst="rect">
            <a:avLst/>
          </a:prstGeom>
        </p:spPr>
      </p:pic>
    </p:spTree>
    <p:extLst>
      <p:ext uri="{BB962C8B-B14F-4D97-AF65-F5344CB8AC3E}">
        <p14:creationId xmlns:p14="http://schemas.microsoft.com/office/powerpoint/2010/main" val="400964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E8B50CD8-E94D-46A0-8E8B-61CB2A3043C5}"/>
              </a:ext>
            </a:extLst>
          </p:cNvPr>
          <p:cNvPicPr>
            <a:picLocks noChangeAspect="1"/>
          </p:cNvPicPr>
          <p:nvPr/>
        </p:nvPicPr>
        <p:blipFill>
          <a:blip r:embed="rId2"/>
          <a:stretch>
            <a:fillRect/>
          </a:stretch>
        </p:blipFill>
        <p:spPr>
          <a:xfrm>
            <a:off x="-333374" y="-714375"/>
            <a:ext cx="13936132" cy="7496175"/>
          </a:xfrm>
          <a:prstGeom prst="rect">
            <a:avLst/>
          </a:prstGeom>
        </p:spPr>
      </p:pic>
    </p:spTree>
    <p:extLst>
      <p:ext uri="{BB962C8B-B14F-4D97-AF65-F5344CB8AC3E}">
        <p14:creationId xmlns:p14="http://schemas.microsoft.com/office/powerpoint/2010/main" val="859754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xmlns="" id="{86E1421C-7A7F-439C-AC51-23BA1528FEBC}"/>
              </a:ext>
            </a:extLst>
          </p:cNvPr>
          <p:cNvPicPr>
            <a:picLocks noChangeAspect="1"/>
          </p:cNvPicPr>
          <p:nvPr/>
        </p:nvPicPr>
        <p:blipFill>
          <a:blip r:embed="rId2"/>
          <a:stretch>
            <a:fillRect/>
          </a:stretch>
        </p:blipFill>
        <p:spPr>
          <a:xfrm>
            <a:off x="-381000" y="-485775"/>
            <a:ext cx="12973629" cy="7297666"/>
          </a:xfrm>
          <a:prstGeom prst="rect">
            <a:avLst/>
          </a:prstGeom>
        </p:spPr>
      </p:pic>
    </p:spTree>
    <p:extLst>
      <p:ext uri="{BB962C8B-B14F-4D97-AF65-F5344CB8AC3E}">
        <p14:creationId xmlns:p14="http://schemas.microsoft.com/office/powerpoint/2010/main" val="429275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DFB24684-929D-4899-BB84-230D1178722D}"/>
              </a:ext>
            </a:extLst>
          </p:cNvPr>
          <p:cNvSpPr>
            <a:spLocks noGrp="1"/>
          </p:cNvSpPr>
          <p:nvPr>
            <p:ph type="title"/>
          </p:nvPr>
        </p:nvSpPr>
        <p:spPr>
          <a:xfrm>
            <a:off x="492370" y="516835"/>
            <a:ext cx="3084844" cy="5772840"/>
          </a:xfrm>
        </p:spPr>
        <p:txBody>
          <a:bodyPr anchor="ctr">
            <a:normAutofit/>
          </a:bodyPr>
          <a:lstStyle/>
          <a:p>
            <a:r>
              <a:rPr lang="hr-HR" sz="2800" dirty="0">
                <a:solidFill>
                  <a:srgbClr val="FFFFFF"/>
                </a:solidFill>
              </a:rPr>
              <a:t>Programi obrazovanja za stjecanje strukovne kvalifikacije i programe obrazovanja za vezane obrte u trajanju od najmanje tri godine</a:t>
            </a:r>
          </a:p>
        </p:txBody>
      </p:sp>
      <p:sp>
        <p:nvSpPr>
          <p:cNvPr id="13" name="Rectangle 12">
            <a:extLst>
              <a:ext uri="{FF2B5EF4-FFF2-40B4-BE49-F238E27FC236}">
                <a16:creationId xmlns:a16="http://schemas.microsoft.com/office/drawing/2014/main" xmlns=""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Rezervirano mjesto sadržaja 2">
            <a:extLst>
              <a:ext uri="{FF2B5EF4-FFF2-40B4-BE49-F238E27FC236}">
                <a16:creationId xmlns:a16="http://schemas.microsoft.com/office/drawing/2014/main" xmlns="" id="{6D506E01-55B9-46D4-9AC1-F8D3D7A78BD1}"/>
              </a:ext>
            </a:extLst>
          </p:cNvPr>
          <p:cNvGraphicFramePr>
            <a:graphicFrameLocks noGrp="1"/>
          </p:cNvGraphicFramePr>
          <p:nvPr>
            <p:ph idx="1"/>
            <p:extLst>
              <p:ext uri="{D42A27DB-BD31-4B8C-83A1-F6EECF244321}">
                <p14:modId xmlns:p14="http://schemas.microsoft.com/office/powerpoint/2010/main" val="107264742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72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A3641D8-097D-44AC-AF2A-76BA26509282}"/>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xmlns="" id="{59DF4520-73BD-4B31-84A9-0821C0058B24}"/>
              </a:ext>
            </a:extLst>
          </p:cNvPr>
          <p:cNvSpPr>
            <a:spLocks noGrp="1"/>
          </p:cNvSpPr>
          <p:nvPr>
            <p:ph idx="1"/>
          </p:nvPr>
        </p:nvSpPr>
        <p:spPr/>
        <p:txBody>
          <a:bodyPr/>
          <a:lstStyle/>
          <a:p>
            <a:endParaRPr lang="hr-HR"/>
          </a:p>
        </p:txBody>
      </p:sp>
      <p:pic>
        <p:nvPicPr>
          <p:cNvPr id="4" name="Slika 3">
            <a:extLst>
              <a:ext uri="{FF2B5EF4-FFF2-40B4-BE49-F238E27FC236}">
                <a16:creationId xmlns:a16="http://schemas.microsoft.com/office/drawing/2014/main" xmlns="" id="{DBF6911E-BDA3-4B72-A9D1-D609D497877A}"/>
              </a:ext>
            </a:extLst>
          </p:cNvPr>
          <p:cNvPicPr>
            <a:picLocks noChangeAspect="1"/>
          </p:cNvPicPr>
          <p:nvPr/>
        </p:nvPicPr>
        <p:blipFill>
          <a:blip r:embed="rId2"/>
          <a:stretch>
            <a:fillRect/>
          </a:stretch>
        </p:blipFill>
        <p:spPr>
          <a:xfrm>
            <a:off x="-2981326" y="-1504951"/>
            <a:ext cx="15900401" cy="8943976"/>
          </a:xfrm>
          <a:prstGeom prst="rect">
            <a:avLst/>
          </a:prstGeom>
        </p:spPr>
      </p:pic>
    </p:spTree>
    <p:extLst>
      <p:ext uri="{BB962C8B-B14F-4D97-AF65-F5344CB8AC3E}">
        <p14:creationId xmlns:p14="http://schemas.microsoft.com/office/powerpoint/2010/main" val="395482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FB5993E2-C02B-4335-ABA5-D8EC465551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C0B801A2-5622-4BE8-9AD2-C337A2CD0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9103F4D6-9921-42AF-83FC-5F3E2EB61440}"/>
              </a:ext>
            </a:extLst>
          </p:cNvPr>
          <p:cNvSpPr>
            <a:spLocks noGrp="1"/>
          </p:cNvSpPr>
          <p:nvPr>
            <p:ph type="title"/>
          </p:nvPr>
        </p:nvSpPr>
        <p:spPr>
          <a:xfrm>
            <a:off x="492370" y="516835"/>
            <a:ext cx="3084844" cy="5772840"/>
          </a:xfrm>
        </p:spPr>
        <p:txBody>
          <a:bodyPr anchor="ctr">
            <a:normAutofit/>
          </a:bodyPr>
          <a:lstStyle/>
          <a:p>
            <a:r>
              <a:rPr lang="hr-HR" sz="3600">
                <a:solidFill>
                  <a:srgbClr val="FFFFFF"/>
                </a:solidFill>
              </a:rPr>
              <a:t>Dodatni element</a:t>
            </a:r>
          </a:p>
        </p:txBody>
      </p:sp>
      <p:sp>
        <p:nvSpPr>
          <p:cNvPr id="22" name="Rectangle 21">
            <a:extLst>
              <a:ext uri="{FF2B5EF4-FFF2-40B4-BE49-F238E27FC236}">
                <a16:creationId xmlns:a16="http://schemas.microsoft.com/office/drawing/2014/main" xmlns="" id="{B7AF614F-5BC3-4086-99F5-B87C5847A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Rezervirano mjesto sadržaja 2">
            <a:extLst>
              <a:ext uri="{FF2B5EF4-FFF2-40B4-BE49-F238E27FC236}">
                <a16:creationId xmlns:a16="http://schemas.microsoft.com/office/drawing/2014/main" xmlns="" id="{A9DCE9B3-936E-41F1-B167-5BCD1BE17A43}"/>
              </a:ext>
            </a:extLst>
          </p:cNvPr>
          <p:cNvGraphicFramePr>
            <a:graphicFrameLocks noGrp="1"/>
          </p:cNvGraphicFramePr>
          <p:nvPr>
            <p:ph idx="1"/>
            <p:extLst>
              <p:ext uri="{D42A27DB-BD31-4B8C-83A1-F6EECF244321}">
                <p14:modId xmlns:p14="http://schemas.microsoft.com/office/powerpoint/2010/main" val="252815625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92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0F55DD9-C00E-4EED-BFE8-2D74D1984715}"/>
              </a:ext>
            </a:extLst>
          </p:cNvPr>
          <p:cNvSpPr>
            <a:spLocks noGrp="1"/>
          </p:cNvSpPr>
          <p:nvPr>
            <p:ph type="title"/>
          </p:nvPr>
        </p:nvSpPr>
        <p:spPr>
          <a:xfrm>
            <a:off x="1097280" y="286603"/>
            <a:ext cx="10058400" cy="1450757"/>
          </a:xfrm>
        </p:spPr>
        <p:txBody>
          <a:bodyPr>
            <a:normAutofit/>
          </a:bodyPr>
          <a:lstStyle/>
          <a:p>
            <a:r>
              <a:rPr lang="hr-HR"/>
              <a:t>PROVJERA SPOSOBNOSTI</a:t>
            </a:r>
          </a:p>
        </p:txBody>
      </p:sp>
      <p:sp>
        <p:nvSpPr>
          <p:cNvPr id="3" name="Rezervirano mjesto sadržaja 2">
            <a:extLst>
              <a:ext uri="{FF2B5EF4-FFF2-40B4-BE49-F238E27FC236}">
                <a16:creationId xmlns:a16="http://schemas.microsoft.com/office/drawing/2014/main" xmlns="" id="{D5557FCA-D56E-40F0-A17D-F9612C8F4D08}"/>
              </a:ext>
            </a:extLst>
          </p:cNvPr>
          <p:cNvSpPr>
            <a:spLocks noGrp="1"/>
          </p:cNvSpPr>
          <p:nvPr>
            <p:ph idx="1"/>
          </p:nvPr>
        </p:nvSpPr>
        <p:spPr>
          <a:xfrm>
            <a:off x="1097279" y="2466974"/>
            <a:ext cx="6454987" cy="3402119"/>
          </a:xfrm>
        </p:spPr>
        <p:txBody>
          <a:bodyPr>
            <a:normAutofit/>
          </a:bodyPr>
          <a:lstStyle/>
          <a:p>
            <a:r>
              <a:rPr lang="hr-HR" sz="2400" dirty="0"/>
              <a:t>- nije eliminacijska</a:t>
            </a:r>
          </a:p>
          <a:p>
            <a:r>
              <a:rPr lang="hr-HR" sz="2400" dirty="0"/>
              <a:t>- programi likovne umjetnosti: crtanje i slikanje</a:t>
            </a:r>
          </a:p>
          <a:p>
            <a:r>
              <a:rPr lang="hr-HR" sz="2400" dirty="0"/>
              <a:t>-  120 bodova, prag 70</a:t>
            </a:r>
          </a:p>
          <a:p>
            <a:endParaRPr lang="hr-HR" dirty="0"/>
          </a:p>
        </p:txBody>
      </p:sp>
      <p:pic>
        <p:nvPicPr>
          <p:cNvPr id="5" name="Slika 4" descr="Slika na kojoj se prikazuje na zatvorenom, sjedenje, crno, par&#10;&#10;Opis je automatski generiran">
            <a:extLst>
              <a:ext uri="{FF2B5EF4-FFF2-40B4-BE49-F238E27FC236}">
                <a16:creationId xmlns:a16="http://schemas.microsoft.com/office/drawing/2014/main" xmlns="" id="{36449906-A03F-4786-AF7C-2F3DF629A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271232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465746A-0F0B-4EDC-85D3-5C5FBEBFB1D7}"/>
              </a:ext>
            </a:extLst>
          </p:cNvPr>
          <p:cNvSpPr>
            <a:spLocks noGrp="1"/>
          </p:cNvSpPr>
          <p:nvPr>
            <p:ph type="title"/>
          </p:nvPr>
        </p:nvSpPr>
        <p:spPr>
          <a:xfrm>
            <a:off x="1097280" y="286603"/>
            <a:ext cx="10058400" cy="1450757"/>
          </a:xfrm>
        </p:spPr>
        <p:txBody>
          <a:bodyPr>
            <a:normAutofit/>
          </a:bodyPr>
          <a:lstStyle/>
          <a:p>
            <a:r>
              <a:rPr lang="hr-HR" dirty="0"/>
              <a:t>RAZREDNI ODJELI ZA SPORTAŠE</a:t>
            </a:r>
          </a:p>
        </p:txBody>
      </p:sp>
      <p:sp>
        <p:nvSpPr>
          <p:cNvPr id="3" name="Rezervirano mjesto sadržaja 2">
            <a:extLst>
              <a:ext uri="{FF2B5EF4-FFF2-40B4-BE49-F238E27FC236}">
                <a16:creationId xmlns:a16="http://schemas.microsoft.com/office/drawing/2014/main" xmlns="" id="{7734B06A-2C6B-400F-BEF0-E5CE4D6A2A72}"/>
              </a:ext>
            </a:extLst>
          </p:cNvPr>
          <p:cNvSpPr>
            <a:spLocks noGrp="1"/>
          </p:cNvSpPr>
          <p:nvPr>
            <p:ph idx="1"/>
          </p:nvPr>
        </p:nvSpPr>
        <p:spPr>
          <a:xfrm>
            <a:off x="1097279" y="1845734"/>
            <a:ext cx="6454987" cy="4023360"/>
          </a:xfrm>
        </p:spPr>
        <p:txBody>
          <a:bodyPr>
            <a:normAutofit/>
          </a:bodyPr>
          <a:lstStyle/>
          <a:p>
            <a:r>
              <a:rPr lang="hr-HR" dirty="0"/>
              <a:t>PRAVO: kandidat na rang-listi određenoga nacionalnoga sportskog saveza</a:t>
            </a:r>
          </a:p>
          <a:p>
            <a:r>
              <a:rPr lang="hr-HR" dirty="0"/>
              <a:t>Izračun:</a:t>
            </a:r>
          </a:p>
          <a:p>
            <a:r>
              <a:rPr lang="hr-HR" dirty="0"/>
              <a:t>1. položaj na rang-listi</a:t>
            </a:r>
          </a:p>
          <a:p>
            <a:r>
              <a:rPr lang="hr-HR" dirty="0"/>
              <a:t>2. ukupan broj kandidata na rang listi</a:t>
            </a:r>
          </a:p>
          <a:p>
            <a:r>
              <a:rPr lang="hr-HR" dirty="0"/>
              <a:t>3. skupina u koju je sport razvrstan</a:t>
            </a:r>
          </a:p>
          <a:p>
            <a:endParaRPr lang="hr-HR" dirty="0"/>
          </a:p>
          <a:p>
            <a:r>
              <a:rPr lang="hr-HR" dirty="0"/>
              <a:t> </a:t>
            </a:r>
          </a:p>
          <a:p>
            <a:endParaRPr lang="hr-HR" dirty="0"/>
          </a:p>
        </p:txBody>
      </p:sp>
      <p:pic>
        <p:nvPicPr>
          <p:cNvPr id="5" name="Slika 4" descr="Slika na kojoj se prikazuje igra, nogomet, lopta, na zatvorenom&#10;&#10;Opis je automatski generiran">
            <a:extLst>
              <a:ext uri="{FF2B5EF4-FFF2-40B4-BE49-F238E27FC236}">
                <a16:creationId xmlns:a16="http://schemas.microsoft.com/office/drawing/2014/main" xmlns="" id="{3A7ECB83-D4EE-4D7A-A522-4FD557D13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509749"/>
            <a:ext cx="3135109" cy="2284150"/>
          </a:xfrm>
          <a:prstGeom prst="rect">
            <a:avLst/>
          </a:prstGeom>
        </p:spPr>
      </p:pic>
    </p:spTree>
    <p:extLst>
      <p:ext uri="{BB962C8B-B14F-4D97-AF65-F5344CB8AC3E}">
        <p14:creationId xmlns:p14="http://schemas.microsoft.com/office/powerpoint/2010/main" val="2417218941"/>
      </p:ext>
    </p:extLst>
  </p:cSld>
  <p:clrMapOvr>
    <a:masterClrMapping/>
  </p:clrMapOvr>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14</TotalTime>
  <Words>2709</Words>
  <Application>Microsoft Office PowerPoint</Application>
  <PresentationFormat>Prilagođeno</PresentationFormat>
  <Paragraphs>181</Paragraphs>
  <Slides>44</Slides>
  <Notes>0</Notes>
  <HiddenSlides>0</HiddenSlides>
  <MMClips>0</MMClips>
  <ScaleCrop>false</ScaleCrop>
  <HeadingPairs>
    <vt:vector size="4" baseType="variant">
      <vt:variant>
        <vt:lpstr>Tema</vt:lpstr>
      </vt:variant>
      <vt:variant>
        <vt:i4>1</vt:i4>
      </vt:variant>
      <vt:variant>
        <vt:lpstr>Naslovi slajdova</vt:lpstr>
      </vt:variant>
      <vt:variant>
        <vt:i4>44</vt:i4>
      </vt:variant>
    </vt:vector>
  </HeadingPairs>
  <TitlesOfParts>
    <vt:vector size="45" baseType="lpstr">
      <vt:lpstr>Retrospektiva</vt:lpstr>
      <vt:lpstr>          Upisi u srednju školu</vt:lpstr>
      <vt:lpstr>Elementi i kriteriji za izbor kandidata za upis u I. razred srednje škole</vt:lpstr>
      <vt:lpstr>Zajednički element</vt:lpstr>
      <vt:lpstr>PowerPointova prezentacija</vt:lpstr>
      <vt:lpstr>Programi obrazovanja za stjecanje strukovne kvalifikacije i programe obrazovanja za vezane obrte u trajanju od najmanje tri godine</vt:lpstr>
      <vt:lpstr>PowerPointova prezentacija</vt:lpstr>
      <vt:lpstr>Dodatni element</vt:lpstr>
      <vt:lpstr>PROVJERA SPOSOBNOSTI</vt:lpstr>
      <vt:lpstr>RAZREDNI ODJELI ZA SPORTAŠE</vt:lpstr>
      <vt:lpstr>Kako se vrednuju rezultati postignuti na državnim i međunarodnim natjecanjima u znanju?</vt:lpstr>
      <vt:lpstr>PowerPointova prezentacija</vt:lpstr>
      <vt:lpstr>Kako se vrednuju rezultati postignuti na sportskim natjecanjima?</vt:lpstr>
      <vt:lpstr>Poseban element  1 BOD</vt:lpstr>
      <vt:lpstr>Kako se vrednuju rezultati u otežanim uvjetima prethodnog obrazovanja?</vt:lpstr>
      <vt:lpstr>Kako se utvrđuje ukupan rezultat kandidata?</vt:lpstr>
      <vt:lpstr>KALKULATOR</vt:lpstr>
      <vt:lpstr>Mjerila i postupci za upis u strukovne škole i programe obrazovanja za vezane obrte u trajanju od tri godine</vt:lpstr>
      <vt:lpstr>Zdravstveni zahtjevi srednjoškolskih programa za upis kandidata </vt:lpstr>
      <vt:lpstr>PowerPointova prezentacija</vt:lpstr>
      <vt:lpstr>PAZITE!</vt:lpstr>
      <vt:lpstr>Minimalni bodovni prag </vt:lpstr>
      <vt:lpstr>UPISNI POSTUPAK </vt:lpstr>
      <vt:lpstr>www.upisi.hr</vt:lpstr>
      <vt:lpstr>Predradnje prije prve prijave u sustav </vt:lpstr>
      <vt:lpstr>Prva prijava na www.upisi.hr </vt:lpstr>
      <vt:lpstr>POTEŠKOĆE U SUSTAVU!</vt:lpstr>
      <vt:lpstr>Provjera unesenih ocjena i ostalih podataka kandidata u sustavu NISpuSŠ </vt:lpstr>
      <vt:lpstr>Preduvjeti za upis </vt:lpstr>
      <vt:lpstr>Prijava programa obrazovanja </vt:lpstr>
      <vt:lpstr>LISTA PRIORITETA</vt:lpstr>
      <vt:lpstr>Što je još potrebno prilikom prijave programa obrazovanja? </vt:lpstr>
      <vt:lpstr>ŠKOLE S DODATNIM PROVJERAMA!</vt:lpstr>
      <vt:lpstr>Kontinuirano praćenje bodovnoga stanja </vt:lpstr>
      <vt:lpstr>Ljestvice poretka </vt:lpstr>
      <vt:lpstr>KONAČNA LJESTVICA</vt:lpstr>
      <vt:lpstr>Podnošenje prigovora </vt:lpstr>
      <vt:lpstr>Zaključavanje liste prioriteta, potpisivanje prijavnica, objava konačnih ljestvica poretka </vt:lpstr>
      <vt:lpstr>PRIJAVNICA</vt:lpstr>
      <vt:lpstr>NAPOMENA</vt:lpstr>
      <vt:lpstr>POTVRDA UPISA / UPISNICA</vt:lpstr>
      <vt:lpstr>DODATNI DOKUMENTI</vt:lpstr>
      <vt:lpstr>Jesenski upisni rok </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RODITELJSKI SASTANAK OSMIH RAZREDA OŠ „TIN UJEVIĆ”</dc:title>
  <dc:creator>Ivana Kovač</dc:creator>
  <cp:lastModifiedBy>Slađana T</cp:lastModifiedBy>
  <cp:revision>4</cp:revision>
  <dcterms:created xsi:type="dcterms:W3CDTF">2020-06-03T08:14:04Z</dcterms:created>
  <dcterms:modified xsi:type="dcterms:W3CDTF">2020-06-04T20:45:10Z</dcterms:modified>
</cp:coreProperties>
</file>