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4" r:id="rId6"/>
    <p:sldId id="259" r:id="rId7"/>
    <p:sldId id="267" r:id="rId8"/>
    <p:sldId id="269" r:id="rId9"/>
    <p:sldId id="270" r:id="rId10"/>
    <p:sldId id="271" r:id="rId11"/>
    <p:sldId id="272" r:id="rId12"/>
    <p:sldId id="273" r:id="rId13"/>
    <p:sldId id="266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4F6"/>
    <a:srgbClr val="E30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24" autoAdjust="0"/>
  </p:normalViewPr>
  <p:slideViewPr>
    <p:cSldViewPr>
      <p:cViewPr varScale="1">
        <p:scale>
          <a:sx n="99" d="100"/>
          <a:sy n="99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dirty="0" smtClean="0"/>
              <a:t>Uredite stil podnaslova matrice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8EA8-83B9-4294-A064-98E31072E247}" type="datetimeFigureOut">
              <a:rPr lang="hr-HR" smtClean="0"/>
              <a:t>28.2.2018.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739-0694-4026-92E6-0B345714C3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6956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8EA8-83B9-4294-A064-98E31072E247}" type="datetimeFigureOut">
              <a:rPr lang="hr-HR" smtClean="0"/>
              <a:t>28.2.2018.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739-0694-4026-92E6-0B345714C3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4796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8EA8-83B9-4294-A064-98E31072E247}" type="datetimeFigureOut">
              <a:rPr lang="hr-HR" smtClean="0"/>
              <a:t>28.2.2018.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739-0694-4026-92E6-0B345714C3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602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8EA8-83B9-4294-A064-98E31072E247}" type="datetimeFigureOut">
              <a:rPr lang="hr-HR" smtClean="0"/>
              <a:t>28.2.2018.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739-0694-4026-92E6-0B345714C3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5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8EA8-83B9-4294-A064-98E31072E247}" type="datetimeFigureOut">
              <a:rPr lang="hr-HR" smtClean="0"/>
              <a:t>28.2.2018.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739-0694-4026-92E6-0B345714C3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808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8EA8-83B9-4294-A064-98E31072E247}" type="datetimeFigureOut">
              <a:rPr lang="hr-HR" smtClean="0"/>
              <a:t>28.2.2018.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739-0694-4026-92E6-0B345714C3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07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8EA8-83B9-4294-A064-98E31072E247}" type="datetimeFigureOut">
              <a:rPr lang="hr-HR" smtClean="0"/>
              <a:t>28.2.2018.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739-0694-4026-92E6-0B345714C3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822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8EA8-83B9-4294-A064-98E31072E247}" type="datetimeFigureOut">
              <a:rPr lang="hr-HR" smtClean="0"/>
              <a:t>28.2.2018.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739-0694-4026-92E6-0B345714C3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336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8EA8-83B9-4294-A064-98E31072E247}" type="datetimeFigureOut">
              <a:rPr lang="hr-HR" smtClean="0"/>
              <a:t>28.2.2018.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739-0694-4026-92E6-0B345714C3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1104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8EA8-83B9-4294-A064-98E31072E247}" type="datetimeFigureOut">
              <a:rPr lang="hr-HR" smtClean="0"/>
              <a:t>28.2.2018.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739-0694-4026-92E6-0B345714C3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971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8EA8-83B9-4294-A064-98E31072E247}" type="datetimeFigureOut">
              <a:rPr lang="hr-HR" smtClean="0"/>
              <a:t>28.2.2018.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739-0694-4026-92E6-0B345714C3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082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A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68EA8-83B9-4294-A064-98E31072E247}" type="datetimeFigureOut">
              <a:rPr lang="hr-HR" smtClean="0"/>
              <a:t>28.2.2018.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2D739-0694-4026-92E6-0B345714C3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709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.fbud2-1.fna.fbcdn.net/v/t1.0-9/22308535_1984008335145020_2845273333603600219_n.png?oh=d8a7d3e9aac49daf50867389acb587d2&amp;oe=5B12FA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52" y="1412776"/>
            <a:ext cx="8208912" cy="5017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483252" y="476672"/>
            <a:ext cx="820891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4000" dirty="0" smtClean="0">
                <a:solidFill>
                  <a:srgbClr val="E30BD9"/>
                </a:solidFill>
              </a:rPr>
              <a:t>OŠ IVANSKA</a:t>
            </a:r>
            <a:endParaRPr lang="hr-HR" sz="4000" dirty="0">
              <a:solidFill>
                <a:srgbClr val="E30B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9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/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. EKONOMSKO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krađa, iznuđivanje novca</a:t>
            </a:r>
          </a:p>
          <a:p>
            <a:endParaRPr lang="hr-HR" dirty="0"/>
          </a:p>
        </p:txBody>
      </p:sp>
      <p:pic>
        <p:nvPicPr>
          <p:cNvPr id="5122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36406"/>
            <a:ext cx="3041129" cy="3137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ični oblačić 3"/>
          <p:cNvSpPr/>
          <p:nvPr/>
        </p:nvSpPr>
        <p:spPr>
          <a:xfrm>
            <a:off x="3563888" y="2123728"/>
            <a:ext cx="2448272" cy="1440160"/>
          </a:xfrm>
          <a:prstGeom prst="cloudCallout">
            <a:avLst>
              <a:gd name="adj1" fmla="val -38107"/>
              <a:gd name="adj2" fmla="val 7202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Dat ćeš mi novac, inače ćeš nastradati!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6361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6. SEKSUALNO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- neželjeni fizički kontakti i uvredljivi komentari</a:t>
            </a:r>
          </a:p>
          <a:p>
            <a:endParaRPr lang="hr-HR" dirty="0"/>
          </a:p>
        </p:txBody>
      </p:sp>
      <p:pic>
        <p:nvPicPr>
          <p:cNvPr id="6146" name="Picture 2" descr="Slikovni rezultat za gdje se događa nasil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29000"/>
            <a:ext cx="5040560" cy="3267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ični oblačić 3"/>
          <p:cNvSpPr/>
          <p:nvPr/>
        </p:nvSpPr>
        <p:spPr>
          <a:xfrm>
            <a:off x="3563888" y="1988840"/>
            <a:ext cx="2880320" cy="1728192"/>
          </a:xfrm>
          <a:prstGeom prst="cloudCallout">
            <a:avLst>
              <a:gd name="adj1" fmla="val -61216"/>
              <a:gd name="adj2" fmla="val 4728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Stani i poljubi me mala! </a:t>
            </a:r>
          </a:p>
          <a:p>
            <a:pPr algn="ctr"/>
            <a:r>
              <a:rPr lang="hr-HR" dirty="0" smtClean="0"/>
              <a:t>Bit ćeš moja cura kad-tad!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2479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336704"/>
          </a:xfrm>
        </p:spPr>
        <p:txBody>
          <a:bodyPr>
            <a:normAutofit fontScale="25000" lnSpcReduction="20000"/>
          </a:bodyPr>
          <a:lstStyle/>
          <a:p>
            <a:r>
              <a:rPr lang="hr-HR" sz="1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 ELEKTRONIČKO </a:t>
            </a:r>
            <a:r>
              <a:rPr lang="hr-HR" sz="12800" b="1" dirty="0">
                <a:latin typeface="Arial" panose="020B0604020202020204" pitchFamily="34" charset="0"/>
                <a:cs typeface="Arial" panose="020B0604020202020204" pitchFamily="34" charset="0"/>
              </a:rPr>
              <a:t>NASILJE </a:t>
            </a:r>
            <a:r>
              <a:rPr lang="hr-HR" sz="1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ili CYBERBULLYING</a:t>
            </a:r>
            <a:r>
              <a:rPr lang="hr-HR" sz="1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zadirkivanje, ponižavanje i prijetnje putem Interneta</a:t>
            </a:r>
          </a:p>
          <a:p>
            <a:endParaRPr lang="hr-HR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slanje </a:t>
            </a:r>
            <a:r>
              <a:rPr lang="vi-VN" sz="8000" dirty="0">
                <a:latin typeface="Arial" panose="020B0604020202020204" pitchFamily="34" charset="0"/>
                <a:cs typeface="Arial" panose="020B0604020202020204" pitchFamily="34" charset="0"/>
              </a:rPr>
              <a:t>anonimnih poruka mržnje</a:t>
            </a:r>
          </a:p>
          <a:p>
            <a:r>
              <a:rPr lang="vi-VN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poticanje </a:t>
            </a:r>
            <a:r>
              <a:rPr lang="vi-VN" sz="8000" dirty="0">
                <a:latin typeface="Arial" panose="020B0604020202020204" pitchFamily="34" charset="0"/>
                <a:cs typeface="Arial" panose="020B0604020202020204" pitchFamily="34" charset="0"/>
              </a:rPr>
              <a:t>grupne mržnje</a:t>
            </a:r>
          </a:p>
          <a:p>
            <a:r>
              <a:rPr lang="vi-VN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širenje </a:t>
            </a:r>
            <a:r>
              <a:rPr lang="vi-VN" sz="8000" dirty="0">
                <a:latin typeface="Arial" panose="020B0604020202020204" pitchFamily="34" charset="0"/>
                <a:cs typeface="Arial" panose="020B0604020202020204" pitchFamily="34" charset="0"/>
              </a:rPr>
              <a:t>nasilnih i uvredljivih komentara o vršnjaku</a:t>
            </a:r>
          </a:p>
          <a:p>
            <a:r>
              <a:rPr lang="vi-VN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kreiranje </a:t>
            </a:r>
            <a:r>
              <a:rPr lang="vi-VN" sz="8000" dirty="0">
                <a:latin typeface="Arial" panose="020B0604020202020204" pitchFamily="34" charset="0"/>
                <a:cs typeface="Arial" panose="020B0604020202020204" pitchFamily="34" charset="0"/>
              </a:rPr>
              <a:t>internetskih stranica </a:t>
            </a:r>
            <a:r>
              <a:rPr lang="vi-VN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koje </a:t>
            </a:r>
            <a:r>
              <a:rPr lang="vi-VN" sz="8000" dirty="0">
                <a:latin typeface="Arial" panose="020B0604020202020204" pitchFamily="34" charset="0"/>
                <a:cs typeface="Arial" panose="020B0604020202020204" pitchFamily="34" charset="0"/>
              </a:rPr>
              <a:t>sadrže priče, crteže, slike i šale na račun vršnjaka</a:t>
            </a:r>
          </a:p>
          <a:p>
            <a:r>
              <a:rPr lang="vi-VN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slanje </a:t>
            </a:r>
            <a:r>
              <a:rPr lang="vi-VN" sz="8000" dirty="0">
                <a:latin typeface="Arial" panose="020B0604020202020204" pitchFamily="34" charset="0"/>
                <a:cs typeface="Arial" panose="020B0604020202020204" pitchFamily="34" charset="0"/>
              </a:rPr>
              <a:t>tuđih fotografija te traženje ostalih da ih procjenjuju po određenim </a:t>
            </a:r>
            <a:r>
              <a:rPr lang="vi-VN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karakteristikama</a:t>
            </a:r>
            <a:r>
              <a:rPr lang="hr-H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i ismijavaju ih</a:t>
            </a:r>
            <a:endParaRPr lang="vi-VN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otkrivanje </a:t>
            </a:r>
            <a:r>
              <a:rPr lang="vi-VN" sz="8000" dirty="0">
                <a:latin typeface="Arial" panose="020B0604020202020204" pitchFamily="34" charset="0"/>
                <a:cs typeface="Arial" panose="020B0604020202020204" pitchFamily="34" charset="0"/>
              </a:rPr>
              <a:t>osobnih informacija o drugima</a:t>
            </a:r>
          </a:p>
          <a:p>
            <a:r>
              <a:rPr lang="vi-VN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vi-VN" sz="8000" dirty="0">
                <a:latin typeface="Arial" panose="020B0604020202020204" pitchFamily="34" charset="0"/>
                <a:cs typeface="Arial" panose="020B0604020202020204" pitchFamily="34" charset="0"/>
              </a:rPr>
              <a:t>provaljivanje“ u </a:t>
            </a:r>
            <a:r>
              <a:rPr lang="vi-VN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tuđe</a:t>
            </a:r>
            <a:r>
              <a:rPr lang="hr-H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8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hr-H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profile</a:t>
            </a:r>
            <a:r>
              <a:rPr lang="vi-VN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i zloupotreba istih</a:t>
            </a:r>
          </a:p>
          <a:p>
            <a:r>
              <a:rPr lang="vi-VN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slanje </a:t>
            </a:r>
            <a:r>
              <a:rPr lang="vi-VN" sz="8000" dirty="0">
                <a:latin typeface="Arial" panose="020B0604020202020204" pitchFamily="34" charset="0"/>
                <a:cs typeface="Arial" panose="020B0604020202020204" pitchFamily="34" charset="0"/>
              </a:rPr>
              <a:t>zlobnih i neugodnih sadržaja drugima</a:t>
            </a:r>
          </a:p>
          <a:p>
            <a:r>
              <a:rPr lang="vi-VN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prijetnje </a:t>
            </a:r>
            <a:r>
              <a:rPr lang="vi-VN" sz="8000" dirty="0">
                <a:latin typeface="Arial" panose="020B0604020202020204" pitchFamily="34" charset="0"/>
                <a:cs typeface="Arial" panose="020B0604020202020204" pitchFamily="34" charset="0"/>
              </a:rPr>
              <a:t>smrću</a:t>
            </a:r>
          </a:p>
          <a:p>
            <a:r>
              <a:rPr lang="vi-VN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izlaganje neprimjerenim sadržajima</a:t>
            </a:r>
            <a:r>
              <a:rPr lang="hr-H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hr-HR" sz="5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37112"/>
            <a:ext cx="3202526" cy="25694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26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60648"/>
            <a:ext cx="8291264" cy="6336704"/>
          </a:xfrm>
        </p:spPr>
        <p:txBody>
          <a:bodyPr>
            <a:normAutofit/>
          </a:bodyPr>
          <a:lstStyle/>
          <a:p>
            <a:r>
              <a:rPr lang="hr-HR" b="1" dirty="0" smtClean="0">
                <a:solidFill>
                  <a:srgbClr val="E30B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BUDIMO ŠKOLA KOJA NE TOLERIRA NASILJE NI U KOJEM OBLIKU!</a:t>
            </a:r>
          </a:p>
          <a:p>
            <a:pPr marL="0" indent="0">
              <a:buNone/>
            </a:pPr>
            <a:r>
              <a:rPr lang="hr-HR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 imamo saznanja o nasilju budimo podrška žrtvi i prijavimo svaki oblik nasilja dežurnim </a:t>
            </a:r>
            <a:r>
              <a:rPr lang="hr-HR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nastavnicima!</a:t>
            </a:r>
            <a:endParaRPr lang="hr-HR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vi-V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avnatelj</a:t>
            </a:r>
            <a:r>
              <a:rPr lang="vi-V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nastavnici i stručni suradnici </a:t>
            </a:r>
            <a:r>
              <a:rPr lang="hr-H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ovoj školi </a:t>
            </a:r>
            <a:r>
              <a:rPr lang="vi-V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spriječit</a:t>
            </a:r>
            <a:r>
              <a:rPr lang="hr-H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će</a:t>
            </a:r>
            <a:r>
              <a:rPr lang="vi-V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zaustaviti svaki oblik nasilja </a:t>
            </a:r>
            <a:r>
              <a:rPr lang="hr-H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vi-V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 </a:t>
            </a:r>
            <a:r>
              <a:rPr lang="vi-V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vi-V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potrebno</a:t>
            </a:r>
            <a:r>
              <a:rPr lang="hr-H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surađivat</a:t>
            </a:r>
            <a:r>
              <a:rPr lang="hr-H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će</a:t>
            </a:r>
            <a:r>
              <a:rPr lang="vi-V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hr-H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vi-V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olicijom i</a:t>
            </a:r>
            <a:r>
              <a:rPr lang="hr-H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Centrom </a:t>
            </a:r>
            <a:r>
              <a:rPr lang="vi-V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vi-V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socijalnu skrb. </a:t>
            </a:r>
            <a:endParaRPr lang="hr-H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4000" dirty="0" smtClean="0">
                <a:solidFill>
                  <a:srgbClr val="E30B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Danas obuci ružičastu majicu i reci STOP SVIM </a:t>
            </a:r>
            <a:r>
              <a:rPr lang="hr-HR" sz="4000" dirty="0" smtClean="0">
                <a:solidFill>
                  <a:srgbClr val="E30B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OBLICIMA NASILJA</a:t>
            </a:r>
            <a:r>
              <a:rPr lang="hr-HR" sz="4000" dirty="0" smtClean="0">
                <a:solidFill>
                  <a:srgbClr val="E30B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r-HR" sz="4000" dirty="0">
              <a:solidFill>
                <a:srgbClr val="E30B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2987824" y="4685376"/>
            <a:ext cx="2467279" cy="2074528"/>
            <a:chOff x="2987824" y="4685376"/>
            <a:chExt cx="2467279" cy="2074528"/>
          </a:xfrm>
        </p:grpSpPr>
        <p:pic>
          <p:nvPicPr>
            <p:cNvPr id="8196" name="Picture 4" descr="Povezana slik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4685376"/>
              <a:ext cx="2467279" cy="207452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Pravokutnik 4"/>
            <p:cNvSpPr/>
            <p:nvPr/>
          </p:nvSpPr>
          <p:spPr>
            <a:xfrm>
              <a:off x="3556483" y="5059096"/>
              <a:ext cx="1329960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r-HR" sz="2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Stop </a:t>
              </a:r>
            </a:p>
            <a:p>
              <a:pPr algn="ctr"/>
              <a:r>
                <a:rPr lang="hr-HR" sz="2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nasilju</a:t>
              </a:r>
            </a:p>
            <a:p>
              <a:pPr algn="ctr"/>
              <a:r>
                <a:rPr lang="hr-HR" sz="2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u OŠ Ivanska</a:t>
              </a:r>
              <a:r>
                <a:rPr lang="hr-HR" sz="2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!</a:t>
              </a:r>
              <a:endParaRPr lang="hr-HR" sz="2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646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763" y="404664"/>
            <a:ext cx="8579296" cy="1143000"/>
          </a:xfrm>
        </p:spPr>
        <p:txBody>
          <a:bodyPr>
            <a:noAutofit/>
          </a:bodyPr>
          <a:lstStyle/>
          <a:p>
            <a:pPr algn="l"/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Što je to „Dan ružičastih majica”? 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1152128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Dan ružičastih majica, poznatiji kao Pink </a:t>
            </a:r>
            <a:r>
              <a:rPr lang="hr-HR" sz="2800" dirty="0" err="1">
                <a:latin typeface="Arial" panose="020B0604020202020204" pitchFamily="34" charset="0"/>
                <a:cs typeface="Arial" panose="020B0604020202020204" pitchFamily="34" charset="0"/>
              </a:rPr>
              <a:t>Shirt</a:t>
            </a: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800" dirty="0" err="1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, program je prevencije vršnjačkog 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nasilja </a:t>
            </a:r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573727" y="29249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Kada se obilježava?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zervirano mjesto sadržaja 2"/>
          <p:cNvSpPr txBox="1">
            <a:spLocks/>
          </p:cNvSpPr>
          <p:nvPr/>
        </p:nvSpPr>
        <p:spPr>
          <a:xfrm>
            <a:off x="590611" y="3861048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obilježava </a:t>
            </a: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se zadnje srijede u mjesecu 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veljači</a:t>
            </a:r>
            <a:r>
              <a:rPr lang="hr-HR" sz="2800" dirty="0"/>
              <a:t> </a:t>
            </a:r>
            <a:r>
              <a:rPr lang="hr-HR" sz="2800" dirty="0" smtClean="0"/>
              <a:t> </a:t>
            </a:r>
          </a:p>
          <a:p>
            <a:pPr lvl="1"/>
            <a:r>
              <a:rPr lang="hr-HR" dirty="0" smtClean="0"/>
              <a:t>OVE GODINE 28. 2. 2018.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15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Kako je nastala ideja „ružičastih majica”?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sve je počelo u Kanadi 2007. kada je jedan dječak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 znak podrške svojoj majci oboljeloj od karcinoma na prvi dan škole obukao ružičastu majicu</a:t>
            </a:r>
            <a:endParaRPr lang="hr-H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ršnjaci su ga ismijavali i psihički i fizički zlostavljali</a:t>
            </a:r>
            <a:endParaRPr lang="hr-H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akon toga u znak solidarnosti prema zlostavljanom dječaku veliki broj vršnjaka takođe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je obukao ružičaste majice</a:t>
            </a:r>
            <a:endParaRPr lang="hr-H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 tada,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ružičasta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majica postala je simbol borbe protiv </a:t>
            </a:r>
            <a:r>
              <a:rPr lang="hr-HR" sz="2400" smtClean="0">
                <a:latin typeface="Arial" panose="020B0604020202020204" pitchFamily="34" charset="0"/>
                <a:cs typeface="Arial" panose="020B0604020202020204" pitchFamily="34" charset="0"/>
              </a:rPr>
              <a:t>vršnjačkog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nasilja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13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NASILJE U ŠKOLI 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je nasilje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u kojem je učenik trajno i učestalo izložen negativnim postupcima od strane jednog ili više učenika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koji ga namjerno žele povrijediti, poniziti ili izložiti neugodnostima …</a:t>
            </a:r>
          </a:p>
          <a:p>
            <a:pPr marL="0" indent="0">
              <a:buNone/>
            </a:pPr>
            <a:r>
              <a:rPr lang="hr-HR" dirty="0" smtClean="0"/>
              <a:t>				</a:t>
            </a:r>
            <a:endParaRPr lang="hr-HR" dirty="0"/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strani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naziv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koji se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koristi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za označavanje nasilja u školi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je: </a:t>
            </a:r>
            <a:r>
              <a:rPr lang="hr-H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bullying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Vršnjačko nasilje u školi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38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Nasilje u školi nije: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vi-VN" dirty="0"/>
          </a:p>
          <a:p>
            <a:r>
              <a:rPr lang="vi-VN" dirty="0">
                <a:latin typeface="+mn-lt"/>
              </a:rPr>
              <a:t>jednokratni incident koji se neće ponoviti</a:t>
            </a:r>
          </a:p>
          <a:p>
            <a:endParaRPr lang="vi-VN" dirty="0">
              <a:latin typeface="+mn-lt"/>
            </a:endParaRPr>
          </a:p>
          <a:p>
            <a:r>
              <a:rPr lang="vi-VN" dirty="0">
                <a:latin typeface="+mn-lt"/>
              </a:rPr>
              <a:t>prijateljska razmirica, svađa ili nesporazum</a:t>
            </a:r>
          </a:p>
          <a:p>
            <a:endParaRPr lang="vi-VN" dirty="0">
              <a:latin typeface="+mn-lt"/>
            </a:endParaRPr>
          </a:p>
          <a:p>
            <a:r>
              <a:rPr lang="vi-VN" dirty="0">
                <a:latin typeface="+mn-lt"/>
              </a:rPr>
              <a:t>nenamjerno nanošenje boli</a:t>
            </a:r>
          </a:p>
          <a:p>
            <a:endParaRPr lang="vi-VN" dirty="0">
              <a:latin typeface="+mn-lt"/>
            </a:endParaRPr>
          </a:p>
          <a:p>
            <a:r>
              <a:rPr lang="vi-VN" dirty="0">
                <a:latin typeface="+mn-lt"/>
              </a:rPr>
              <a:t>prijateljsko zadirkivanje</a:t>
            </a:r>
          </a:p>
          <a:p>
            <a:endParaRPr lang="vi-VN" dirty="0">
              <a:latin typeface="+mn-lt"/>
            </a:endParaRPr>
          </a:p>
          <a:p>
            <a:r>
              <a:rPr lang="vi-VN" dirty="0">
                <a:latin typeface="+mn-lt"/>
              </a:rPr>
              <a:t>nasilno rješavanje sukoba između prijatelja iste moći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2816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Nasilje u školi može biti: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8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hr-HR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FIZIČKO </a:t>
            </a:r>
            <a:r>
              <a:rPr lang="hr-H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- naguravanja</a:t>
            </a:r>
            <a:r>
              <a:rPr lang="hr-HR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udaranje rukama i nogama, ogrebotine, opekotine…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1026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84984"/>
            <a:ext cx="3695474" cy="29329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ični oblačić 3"/>
          <p:cNvSpPr/>
          <p:nvPr/>
        </p:nvSpPr>
        <p:spPr>
          <a:xfrm>
            <a:off x="5580112" y="3140968"/>
            <a:ext cx="2736304" cy="1296144"/>
          </a:xfrm>
          <a:prstGeom prst="cloudCallout">
            <a:avLst>
              <a:gd name="adj1" fmla="val -88503"/>
              <a:gd name="adj2" fmla="val 5191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Opet tražiš batine, pa ćeš ih i dobiti!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9318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2. VERBALNO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vrijeđanje, širenje glasina, stalno zadirkivanje, prijetnje, ismijavanje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06102"/>
            <a:ext cx="6120680" cy="37518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ični oblačić 4"/>
          <p:cNvSpPr/>
          <p:nvPr/>
        </p:nvSpPr>
        <p:spPr>
          <a:xfrm>
            <a:off x="3851920" y="2530039"/>
            <a:ext cx="2448272" cy="1152128"/>
          </a:xfrm>
          <a:prstGeom prst="cloudCallout">
            <a:avLst>
              <a:gd name="adj1" fmla="val -54931"/>
              <a:gd name="adj2" fmla="val 7738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Koji jadnik, vidi ga kako je </a:t>
            </a:r>
            <a:r>
              <a:rPr lang="hr-HR" dirty="0" smtClean="0"/>
              <a:t>obučen!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2327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29208" y="1124744"/>
            <a:ext cx="8229600" cy="4525963"/>
          </a:xfrm>
        </p:spPr>
        <p:txBody>
          <a:bodyPr/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3. SOCIJALNO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– ignoriranje i pokušaji da se drugu osobu izbaci iz skupine i društva</a:t>
            </a:r>
          </a:p>
          <a:p>
            <a:endParaRPr lang="hr-HR" dirty="0"/>
          </a:p>
        </p:txBody>
      </p:sp>
      <p:pic>
        <p:nvPicPr>
          <p:cNvPr id="3074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941048"/>
            <a:ext cx="4286250" cy="2857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ični oblačić 3"/>
          <p:cNvSpPr/>
          <p:nvPr/>
        </p:nvSpPr>
        <p:spPr>
          <a:xfrm>
            <a:off x="4644008" y="2924944"/>
            <a:ext cx="2736304" cy="1224136"/>
          </a:xfrm>
          <a:prstGeom prst="cloudCallout">
            <a:avLst>
              <a:gd name="adj1" fmla="val -39588"/>
              <a:gd name="adj2" fmla="val 6903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Ti </a:t>
            </a:r>
            <a:r>
              <a:rPr lang="hr-HR" dirty="0" smtClean="0"/>
              <a:t>ne možeš biti u našoj ekipi, ne znaš igrati!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0851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4. KULTURALNO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- vrijeđanje na nacionalnoj, religijskoj i rasnoj osnovi </a:t>
            </a:r>
          </a:p>
          <a:p>
            <a:endParaRPr lang="hr-HR" dirty="0"/>
          </a:p>
        </p:txBody>
      </p:sp>
      <p:pic>
        <p:nvPicPr>
          <p:cNvPr id="4098" name="Picture 2" descr="Slikovni rezultat za gdje se događa nasil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071" y="3717032"/>
            <a:ext cx="3599213" cy="27953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ični oblačić 3"/>
          <p:cNvSpPr/>
          <p:nvPr/>
        </p:nvSpPr>
        <p:spPr>
          <a:xfrm>
            <a:off x="3059832" y="2060848"/>
            <a:ext cx="2592288" cy="1656184"/>
          </a:xfrm>
          <a:prstGeom prst="cloudCallout">
            <a:avLst>
              <a:gd name="adj1" fmla="val -41632"/>
              <a:gd name="adj2" fmla="val 6918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Vidi se kako si ružna, crna, </a:t>
            </a:r>
            <a:r>
              <a:rPr lang="hr-HR" dirty="0" err="1" smtClean="0"/>
              <a:t>ko</a:t>
            </a:r>
            <a:r>
              <a:rPr lang="hr-HR" dirty="0" smtClean="0"/>
              <a:t> prljava! </a:t>
            </a:r>
            <a:r>
              <a:rPr lang="hr-HR" dirty="0" err="1" smtClean="0"/>
              <a:t>Jel</a:t>
            </a:r>
            <a:r>
              <a:rPr lang="hr-HR" dirty="0" smtClean="0"/>
              <a:t> se ti ikada pereš?!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20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489</Words>
  <Application>Microsoft Office PowerPoint</Application>
  <PresentationFormat>Prikaz na zaslonu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Tema sustava Office</vt:lpstr>
      <vt:lpstr>PowerPointova prezentacija</vt:lpstr>
      <vt:lpstr>Što je to „Dan ružičastih majica”? </vt:lpstr>
      <vt:lpstr>Kako je nastala ideja „ružičastih majica”?</vt:lpstr>
      <vt:lpstr>Vršnjačko nasilje u školi</vt:lpstr>
      <vt:lpstr>Nasilje u školi nije:</vt:lpstr>
      <vt:lpstr>Nasilje u školi može biti: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NASTAVNICA</dc:creator>
  <cp:lastModifiedBy>NASTAVNICA</cp:lastModifiedBy>
  <cp:revision>34</cp:revision>
  <dcterms:created xsi:type="dcterms:W3CDTF">2018-02-09T13:04:00Z</dcterms:created>
  <dcterms:modified xsi:type="dcterms:W3CDTF">2018-02-28T08:09:11Z</dcterms:modified>
</cp:coreProperties>
</file>